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trictFirstAndLastChars="0" saveSubsetFonts="1">
  <p:sldMasterIdLst>
    <p:sldMasterId id="2147483649" r:id="rId1"/>
  </p:sldMasterIdLst>
  <p:notesMasterIdLst>
    <p:notesMasterId r:id="rId36"/>
  </p:notesMasterIdLst>
  <p:handoutMasterIdLst>
    <p:handoutMasterId r:id="rId37"/>
  </p:handoutMasterIdLst>
  <p:sldIdLst>
    <p:sldId id="600" r:id="rId2"/>
    <p:sldId id="577" r:id="rId3"/>
    <p:sldId id="611" r:id="rId4"/>
    <p:sldId id="637" r:id="rId5"/>
    <p:sldId id="636" r:id="rId6"/>
    <p:sldId id="623" r:id="rId7"/>
    <p:sldId id="624" r:id="rId8"/>
    <p:sldId id="626" r:id="rId9"/>
    <p:sldId id="627" r:id="rId10"/>
    <p:sldId id="628" r:id="rId11"/>
    <p:sldId id="625" r:id="rId12"/>
    <p:sldId id="629" r:id="rId13"/>
    <p:sldId id="630" r:id="rId14"/>
    <p:sldId id="640" r:id="rId15"/>
    <p:sldId id="616" r:id="rId16"/>
    <p:sldId id="642" r:id="rId17"/>
    <p:sldId id="618" r:id="rId18"/>
    <p:sldId id="620" r:id="rId19"/>
    <p:sldId id="638" r:id="rId20"/>
    <p:sldId id="632" r:id="rId21"/>
    <p:sldId id="633" r:id="rId22"/>
    <p:sldId id="643" r:id="rId23"/>
    <p:sldId id="634" r:id="rId24"/>
    <p:sldId id="644" r:id="rId25"/>
    <p:sldId id="635" r:id="rId26"/>
    <p:sldId id="646" r:id="rId27"/>
    <p:sldId id="631" r:id="rId28"/>
    <p:sldId id="647" r:id="rId29"/>
    <p:sldId id="619" r:id="rId30"/>
    <p:sldId id="621" r:id="rId31"/>
    <p:sldId id="639" r:id="rId32"/>
    <p:sldId id="649" r:id="rId33"/>
    <p:sldId id="622" r:id="rId34"/>
    <p:sldId id="641" r:id="rId35"/>
  </p:sldIdLst>
  <p:sldSz cx="9144000" cy="6858000" type="screen4x3"/>
  <p:notesSz cx="7315200" cy="96012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969696"/>
    <a:srgbClr val="FF0000"/>
    <a:srgbClr val="FF33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67" autoAdjust="0"/>
    <p:restoredTop sz="94660"/>
  </p:normalViewPr>
  <p:slideViewPr>
    <p:cSldViewPr>
      <p:cViewPr varScale="1">
        <p:scale>
          <a:sx n="70" d="100"/>
          <a:sy n="70" d="100"/>
        </p:scale>
        <p:origin x="-47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8947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313" y="4565650"/>
            <a:ext cx="5362575" cy="404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843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466850" y="876300"/>
            <a:ext cx="4383088" cy="32877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  <p:extLst>
      <p:ext uri="{BB962C8B-B14F-4D97-AF65-F5344CB8AC3E}">
        <p14:creationId xmlns:p14="http://schemas.microsoft.com/office/powerpoint/2010/main" val="34783395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38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60888"/>
            <a:ext cx="5851525" cy="4321175"/>
          </a:xfrm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182880"/>
          <a:lstStyle>
            <a:lvl1pPr algn="ctr"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09761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26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6413" y="0"/>
            <a:ext cx="2284412" cy="6489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4013" cy="6489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17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0825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27013" y="1004888"/>
            <a:ext cx="8683625" cy="5484812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33982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739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769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004888"/>
            <a:ext cx="4265612" cy="5484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004888"/>
            <a:ext cx="4265613" cy="54848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208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582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01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4352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6084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60761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0825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7013" y="1004888"/>
            <a:ext cx="8683625" cy="5484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7432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Line 4"/>
          <p:cNvSpPr>
            <a:spLocks noChangeShapeType="1"/>
          </p:cNvSpPr>
          <p:nvPr userDrawn="1"/>
        </p:nvSpPr>
        <p:spPr bwMode="auto">
          <a:xfrm>
            <a:off x="0" y="912813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9" name="Text Box 5"/>
          <p:cNvSpPr txBox="1">
            <a:spLocks noChangeArrowheads="1"/>
          </p:cNvSpPr>
          <p:nvPr userDrawn="1"/>
        </p:nvSpPr>
        <p:spPr bwMode="auto">
          <a:xfrm>
            <a:off x="7924800" y="6426200"/>
            <a:ext cx="1066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288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fld id="{2CC0D17B-94EF-42F4-B620-ADC65EE72874}" type="slidenum">
              <a:rPr lang="en-US" sz="1800" b="0" smtClean="0">
                <a:solidFill>
                  <a:schemeClr val="bg1"/>
                </a:solidFill>
              </a:rPr>
              <a:pPr algn="r" eaLnBrk="1" hangingPunct="1">
                <a:spcBef>
                  <a:spcPct val="50000"/>
                </a:spcBef>
                <a:defRPr/>
              </a:pPr>
              <a:t>‹#›</a:t>
            </a:fld>
            <a:endParaRPr lang="en-US" sz="1800" b="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FFFF00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125000"/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125000"/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125000"/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125000"/>
        <a:buChar char="–"/>
        <a:defRPr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125000"/>
        <a:buChar char="»"/>
        <a:defRPr sz="16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5000"/>
        <a:buChar char="»"/>
        <a:defRPr sz="16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5000"/>
        <a:buChar char="»"/>
        <a:defRPr sz="16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5000"/>
        <a:buChar char="»"/>
        <a:defRPr sz="16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5000"/>
        <a:buChar char="»"/>
        <a:defRPr sz="16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33.emf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video" Target="../media/media4.wmv"/><Relationship Id="rId7" Type="http://schemas.openxmlformats.org/officeDocument/2006/relationships/video" Target="../media/media6.wmv"/><Relationship Id="rId2" Type="http://schemas.microsoft.com/office/2007/relationships/media" Target="../media/media4.wmv"/><Relationship Id="rId1" Type="http://schemas.openxmlformats.org/officeDocument/2006/relationships/tags" Target="../tags/tag9.xml"/><Relationship Id="rId6" Type="http://schemas.microsoft.com/office/2007/relationships/media" Target="../media/media6.wmv"/><Relationship Id="rId5" Type="http://schemas.openxmlformats.org/officeDocument/2006/relationships/video" Target="../media/media5.wmv"/><Relationship Id="rId4" Type="http://schemas.microsoft.com/office/2007/relationships/media" Target="../media/media5.wmv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eadimpulse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wmv"/><Relationship Id="rId7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video" Target="../media/media3.wmv"/><Relationship Id="rId5" Type="http://schemas.microsoft.com/office/2007/relationships/media" Target="../media/media3.wmv"/><Relationship Id="rId10" Type="http://schemas.openxmlformats.org/officeDocument/2006/relationships/image" Target="../media/image5.png"/><Relationship Id="rId4" Type="http://schemas.openxmlformats.org/officeDocument/2006/relationships/video" Target="../media/media2.wmv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6200" y="228600"/>
            <a:ext cx="8991600" cy="147478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  <p:txBody>
          <a:bodyPr lIns="92560" tIns="45468" rIns="92560" bIns="45468"/>
          <a:lstStyle/>
          <a:p>
            <a:pPr algn="ctr"/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Head Impulse Testing:</a:t>
            </a:r>
            <a:br>
              <a:rPr lang="en-US" sz="3600" dirty="0">
                <a:latin typeface="Times New Roman" pitchFamily="18" charset="0"/>
                <a:cs typeface="Times New Roman" pitchFamily="18" charset="0"/>
              </a:rPr>
            </a:br>
            <a:r>
              <a:rPr lang="da-DK" dirty="0"/>
              <a:t>A Novel Test for Peripheral Vestibular Disorders</a:t>
            </a:r>
            <a:endParaRPr lang="en-US" dirty="0" smtClean="0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>
            <a:off x="0" y="1752600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533400" y="2286000"/>
            <a:ext cx="54102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560" tIns="45468" rIns="92560" bIns="4546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 sz="24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marL="350838" indent="-350838">
              <a:buFontTx/>
              <a:buNone/>
            </a:pPr>
            <a:r>
              <a:rPr lang="en-US" smtClean="0"/>
              <a:t>Kamran Barin, Ph.D.</a:t>
            </a:r>
            <a:endParaRPr lang="en-US" sz="3000" smtClean="0"/>
          </a:p>
          <a:p>
            <a:pPr marL="350838" indent="-350838">
              <a:buFontTx/>
              <a:buNone/>
            </a:pPr>
            <a:endParaRPr lang="en-US" sz="2400" smtClean="0"/>
          </a:p>
          <a:p>
            <a:pPr marL="350838" indent="-350838">
              <a:buFontTx/>
              <a:buNone/>
            </a:pPr>
            <a:r>
              <a:rPr lang="en-US" sz="2400" smtClean="0"/>
              <a:t>Assistant Professor, Emeritus</a:t>
            </a:r>
          </a:p>
          <a:p>
            <a:pPr marL="350838" indent="-350838">
              <a:buFontTx/>
              <a:buNone/>
            </a:pPr>
            <a:r>
              <a:rPr lang="en-US" sz="2400" smtClean="0"/>
              <a:t>Department of Otolaryngology</a:t>
            </a:r>
          </a:p>
          <a:p>
            <a:pPr marL="350838" indent="-350838">
              <a:buFontTx/>
              <a:buNone/>
            </a:pPr>
            <a:r>
              <a:rPr lang="en-US" sz="2400" smtClean="0"/>
              <a:t>The Ohio State University</a:t>
            </a:r>
          </a:p>
        </p:txBody>
      </p:sp>
      <p:pic>
        <p:nvPicPr>
          <p:cNvPr id="7" name="Picture 7" descr="4c_on_K_vert_OSUMC_logo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325" y="1828800"/>
            <a:ext cx="26828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2289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Right Vestibular Lesion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733800"/>
            <a:ext cx="8839200" cy="28194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For head impulses away from the side of lesion, the neural input to the </a:t>
            </a:r>
            <a:r>
              <a:rPr lang="en-US" sz="2400" dirty="0" err="1" smtClean="0"/>
              <a:t>oculomotor</a:t>
            </a:r>
            <a:r>
              <a:rPr lang="en-US" sz="2400" dirty="0" smtClean="0"/>
              <a:t> system is reduced but to a lesser extent </a:t>
            </a:r>
          </a:p>
          <a:p>
            <a:pPr lvl="1" eaLnBrk="1" hangingPunct="1"/>
            <a:r>
              <a:rPr lang="en-US" sz="2000" dirty="0" smtClean="0"/>
              <a:t>The resulting eye velocity is closer but still does not match head velocity and the eyes fall somewhat short of target</a:t>
            </a:r>
          </a:p>
          <a:p>
            <a:pPr lvl="1" eaLnBrk="1" hangingPunct="1"/>
            <a:r>
              <a:rPr lang="en-US" sz="2000" i="1" dirty="0" smtClean="0"/>
              <a:t>VOR Gain = Eye Move./Head Move. </a:t>
            </a:r>
            <a:r>
              <a:rPr lang="en-US" sz="2000" i="1" dirty="0" smtClean="0">
                <a:latin typeface="Calibri"/>
                <a:cs typeface="Calibri"/>
              </a:rPr>
              <a:t>&lt; </a:t>
            </a:r>
            <a:r>
              <a:rPr lang="en-US" sz="2000" i="1" dirty="0" smtClean="0">
                <a:cs typeface="Calibri"/>
              </a:rPr>
              <a:t>1 </a:t>
            </a:r>
            <a:r>
              <a:rPr lang="en-US" sz="2000" dirty="0" smtClean="0">
                <a:cs typeface="Calibri"/>
              </a:rPr>
              <a:t>(decreases with increasing head velocity)</a:t>
            </a:r>
            <a:endParaRPr lang="en-US" sz="2000" dirty="0"/>
          </a:p>
          <a:p>
            <a:pPr lvl="1" eaLnBrk="1" hangingPunct="1"/>
            <a:endParaRPr lang="en-US" sz="2000" dirty="0" smtClean="0"/>
          </a:p>
          <a:p>
            <a:pPr lvl="1" eaLnBrk="1" hangingPunct="1"/>
            <a:endParaRPr lang="en-US" sz="20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5328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53288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5328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5328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5328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8170834"/>
      </p:ext>
    </p:extLst>
  </p:cSld>
  <p:clrMapOvr>
    <a:masterClrMapping/>
  </p:clrMapOvr>
  <p:transition advTm="105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3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89517"/>
            <a:ext cx="3200400" cy="320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3200400" cy="213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Catch-Up Saccades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191000"/>
            <a:ext cx="8763000" cy="2429256"/>
          </a:xfrm>
        </p:spPr>
        <p:txBody>
          <a:bodyPr/>
          <a:lstStyle/>
          <a:p>
            <a:pPr eaLnBrk="1" hangingPunct="1"/>
            <a:r>
              <a:rPr lang="en-US" sz="2000" dirty="0" smtClean="0"/>
              <a:t>Catch-up saccades reposition the eyes on the target</a:t>
            </a:r>
          </a:p>
          <a:p>
            <a:pPr eaLnBrk="1" hangingPunct="1"/>
            <a:r>
              <a:rPr lang="en-US" sz="2000" dirty="0" smtClean="0"/>
              <a:t>Catch-up saccades that occur </a:t>
            </a:r>
            <a:r>
              <a:rPr lang="en-US" sz="2000" i="1" dirty="0" smtClean="0"/>
              <a:t>after</a:t>
            </a:r>
            <a:r>
              <a:rPr lang="en-US" sz="2000" dirty="0" smtClean="0"/>
              <a:t> head impulses are called </a:t>
            </a:r>
            <a:r>
              <a:rPr lang="en-US" sz="2000" i="1" u="sng" dirty="0" smtClean="0"/>
              <a:t>overt</a:t>
            </a:r>
            <a:r>
              <a:rPr lang="en-US" sz="2000" dirty="0" smtClean="0"/>
              <a:t> saccades</a:t>
            </a:r>
          </a:p>
          <a:p>
            <a:pPr eaLnBrk="1" hangingPunct="1"/>
            <a:r>
              <a:rPr lang="en-US" sz="2000" dirty="0" smtClean="0"/>
              <a:t>Overt saccades are visible and can be detected by an experienced examiner during the bedside test without any additional equipment</a:t>
            </a:r>
          </a:p>
        </p:txBody>
      </p:sp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3200400" cy="2134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 flipH="1">
            <a:off x="2845824" y="1676711"/>
            <a:ext cx="676274" cy="2190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2"/>
          <p:cNvSpPr txBox="1"/>
          <p:nvPr/>
        </p:nvSpPr>
        <p:spPr>
          <a:xfrm>
            <a:off x="2899270" y="1366477"/>
            <a:ext cx="13933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rgbClr val="FF0000"/>
                </a:solidFill>
              </a:rPr>
              <a:t>Catch-Up Saccade</a:t>
            </a:r>
          </a:p>
        </p:txBody>
      </p:sp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1372"/>
            <a:ext cx="3200400" cy="319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>
            <a:off x="5638765" y="1600226"/>
            <a:ext cx="914435" cy="42425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2"/>
          <p:cNvSpPr txBox="1"/>
          <p:nvPr/>
        </p:nvSpPr>
        <p:spPr>
          <a:xfrm>
            <a:off x="5015937" y="1289992"/>
            <a:ext cx="13933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rgbClr val="FF0000"/>
                </a:solidFill>
              </a:rPr>
              <a:t>Catch-Up Saccade</a:t>
            </a:r>
          </a:p>
        </p:txBody>
      </p:sp>
      <p:sp>
        <p:nvSpPr>
          <p:cNvPr id="29" name="TextBox 12"/>
          <p:cNvSpPr txBox="1"/>
          <p:nvPr/>
        </p:nvSpPr>
        <p:spPr>
          <a:xfrm>
            <a:off x="2952070" y="1366477"/>
            <a:ext cx="12389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F0000"/>
                </a:solidFill>
              </a:rPr>
              <a:t>Overt </a:t>
            </a:r>
            <a:r>
              <a:rPr lang="en-US" sz="1200" dirty="0">
                <a:solidFill>
                  <a:srgbClr val="FF0000"/>
                </a:solidFill>
              </a:rPr>
              <a:t>Saccade</a:t>
            </a:r>
          </a:p>
        </p:txBody>
      </p:sp>
      <p:sp>
        <p:nvSpPr>
          <p:cNvPr id="30" name="TextBox 12"/>
          <p:cNvSpPr txBox="1"/>
          <p:nvPr/>
        </p:nvSpPr>
        <p:spPr>
          <a:xfrm>
            <a:off x="5105400" y="1289992"/>
            <a:ext cx="12389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F0000"/>
                </a:solidFill>
              </a:rPr>
              <a:t>Overt </a:t>
            </a:r>
            <a:r>
              <a:rPr lang="en-US" sz="1200" dirty="0">
                <a:solidFill>
                  <a:srgbClr val="FF0000"/>
                </a:solidFill>
              </a:rPr>
              <a:t>Saccade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1786506"/>
      </p:ext>
    </p:extLst>
  </p:cSld>
  <p:clrMapOvr>
    <a:masterClrMapping/>
  </p:clrMapOvr>
  <p:transition advTm="56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4" grpId="0"/>
      <p:bldP spid="24" grpId="1"/>
      <p:bldP spid="29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43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05840"/>
            <a:ext cx="3200400" cy="320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5430"/>
            <a:ext cx="3200400" cy="2135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Catch-Up Saccades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191000"/>
            <a:ext cx="9144000" cy="2429256"/>
          </a:xfrm>
        </p:spPr>
        <p:txBody>
          <a:bodyPr/>
          <a:lstStyle/>
          <a:p>
            <a:pPr eaLnBrk="1" hangingPunct="1"/>
            <a:r>
              <a:rPr lang="en-US" sz="2000" dirty="0" smtClean="0"/>
              <a:t>Catch-up saccades that occur </a:t>
            </a:r>
            <a:r>
              <a:rPr lang="en-US" sz="2000" i="1" dirty="0" smtClean="0"/>
              <a:t>during</a:t>
            </a:r>
            <a:r>
              <a:rPr lang="en-US" sz="2000" dirty="0" smtClean="0"/>
              <a:t> head impulses are called </a:t>
            </a:r>
            <a:r>
              <a:rPr lang="en-US" sz="2000" i="1" u="sng" dirty="0" smtClean="0"/>
              <a:t>covert</a:t>
            </a:r>
            <a:r>
              <a:rPr lang="en-US" sz="2000" dirty="0" smtClean="0"/>
              <a:t> saccades</a:t>
            </a:r>
          </a:p>
          <a:p>
            <a:pPr eaLnBrk="1" hangingPunct="1"/>
            <a:r>
              <a:rPr lang="en-US" sz="2000" dirty="0" smtClean="0"/>
              <a:t>Covert saccades are practically impossible to detect without specialized equipment</a:t>
            </a:r>
          </a:p>
          <a:p>
            <a:pPr eaLnBrk="1" hangingPunct="1"/>
            <a:r>
              <a:rPr lang="en-US" sz="2000" dirty="0" smtClean="0"/>
              <a:t>Covert saccades typically occur toward the end of head impulses because of the </a:t>
            </a:r>
            <a:r>
              <a:rPr lang="en-US" sz="2000" dirty="0"/>
              <a:t>s</a:t>
            </a:r>
            <a:r>
              <a:rPr lang="en-US" sz="2000" dirty="0" smtClean="0"/>
              <a:t>accadic latency (time between initiation and onset of the saccade)</a:t>
            </a:r>
            <a:endParaRPr lang="en-US" sz="2000" dirty="0"/>
          </a:p>
          <a:p>
            <a:pPr eaLnBrk="1" hangingPunct="1"/>
            <a:r>
              <a:rPr lang="en-US" sz="2000" dirty="0" smtClean="0"/>
              <a:t>It is not clear why some patients generate covert saccades while others do not</a:t>
            </a:r>
          </a:p>
          <a:p>
            <a:pPr lvl="1" eaLnBrk="1" hangingPunct="1"/>
            <a:r>
              <a:rPr lang="en-US" sz="1800" dirty="0" smtClean="0"/>
              <a:t>May be due to compensation levels, predictability of head impulses, or other yet unknown factors 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48" y="1143000"/>
            <a:ext cx="3201316" cy="213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 flipH="1">
            <a:off x="2438400" y="1645906"/>
            <a:ext cx="676274" cy="2190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2"/>
          <p:cNvSpPr txBox="1"/>
          <p:nvPr/>
        </p:nvSpPr>
        <p:spPr>
          <a:xfrm>
            <a:off x="2899270" y="1368907"/>
            <a:ext cx="13933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rgbClr val="FF0000"/>
                </a:solidFill>
              </a:rPr>
              <a:t>Catch-Up Saccade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05840"/>
            <a:ext cx="3200382" cy="320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H="1">
            <a:off x="6172200" y="1566991"/>
            <a:ext cx="762000" cy="45748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12"/>
          <p:cNvSpPr txBox="1"/>
          <p:nvPr/>
        </p:nvSpPr>
        <p:spPr>
          <a:xfrm>
            <a:off x="6455270" y="1289992"/>
            <a:ext cx="13933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>
                <a:solidFill>
                  <a:srgbClr val="FF0000"/>
                </a:solidFill>
              </a:rPr>
              <a:t>Catch-Up Saccade</a:t>
            </a:r>
          </a:p>
        </p:txBody>
      </p:sp>
      <p:sp>
        <p:nvSpPr>
          <p:cNvPr id="29" name="TextBox 12"/>
          <p:cNvSpPr txBox="1"/>
          <p:nvPr/>
        </p:nvSpPr>
        <p:spPr>
          <a:xfrm>
            <a:off x="2952070" y="1368907"/>
            <a:ext cx="12389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F0000"/>
                </a:solidFill>
              </a:rPr>
              <a:t>Covert </a:t>
            </a:r>
            <a:r>
              <a:rPr lang="en-US" sz="1200" dirty="0">
                <a:solidFill>
                  <a:srgbClr val="FF0000"/>
                </a:solidFill>
              </a:rPr>
              <a:t>Saccade</a:t>
            </a:r>
          </a:p>
        </p:txBody>
      </p:sp>
      <p:sp>
        <p:nvSpPr>
          <p:cNvPr id="30" name="TextBox 12"/>
          <p:cNvSpPr txBox="1"/>
          <p:nvPr/>
        </p:nvSpPr>
        <p:spPr>
          <a:xfrm>
            <a:off x="6457270" y="1289992"/>
            <a:ext cx="12389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F0000"/>
                </a:solidFill>
              </a:rPr>
              <a:t>Covert </a:t>
            </a:r>
            <a:r>
              <a:rPr lang="en-US" sz="1200" dirty="0">
                <a:solidFill>
                  <a:srgbClr val="FF0000"/>
                </a:solidFill>
              </a:rPr>
              <a:t>Saccade</a:t>
            </a:r>
          </a:p>
        </p:txBody>
      </p:sp>
      <p:grpSp>
        <p:nvGrpSpPr>
          <p:cNvPr id="23559" name="Group 23558"/>
          <p:cNvGrpSpPr/>
          <p:nvPr/>
        </p:nvGrpSpPr>
        <p:grpSpPr>
          <a:xfrm>
            <a:off x="609600" y="2009408"/>
            <a:ext cx="5397500" cy="2098189"/>
            <a:chOff x="609600" y="2009408"/>
            <a:chExt cx="5397500" cy="2098189"/>
          </a:xfrm>
        </p:grpSpPr>
        <p:cxnSp>
          <p:nvCxnSpPr>
            <p:cNvPr id="20" name="Straight Arrow Connector 19"/>
            <p:cNvCxnSpPr/>
            <p:nvPr/>
          </p:nvCxnSpPr>
          <p:spPr>
            <a:xfrm>
              <a:off x="1447800" y="2745940"/>
              <a:ext cx="609600" cy="78940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1905000" y="2213306"/>
              <a:ext cx="431802" cy="19292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/>
            <p:nvPr/>
          </p:nvCxnSpPr>
          <p:spPr>
            <a:xfrm>
              <a:off x="5410200" y="2909547"/>
              <a:ext cx="304800" cy="859786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Arrow Connector 31"/>
            <p:cNvCxnSpPr/>
            <p:nvPr/>
          </p:nvCxnSpPr>
          <p:spPr>
            <a:xfrm>
              <a:off x="5638800" y="2309768"/>
              <a:ext cx="368300" cy="1216691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09600" y="3276600"/>
              <a:ext cx="4151065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b="0" dirty="0" smtClean="0">
                  <a:latin typeface="+mj-lt"/>
                </a:rPr>
                <a:t>T1 = Decision to initiate saccade</a:t>
              </a:r>
            </a:p>
            <a:p>
              <a:r>
                <a:rPr lang="en-US" sz="1600" b="0" dirty="0" smtClean="0">
                  <a:latin typeface="+mj-lt"/>
                </a:rPr>
                <a:t>T2 = Onset of actual saccade</a:t>
              </a:r>
            </a:p>
            <a:p>
              <a:r>
                <a:rPr lang="en-US" sz="1600" b="0" dirty="0" smtClean="0">
                  <a:latin typeface="+mj-lt"/>
                </a:rPr>
                <a:t>T2 – T1 = Saccadic latency </a:t>
              </a:r>
              <a:r>
                <a:rPr lang="en-US" sz="1600" b="0" dirty="0" smtClean="0">
                  <a:latin typeface="+mj-lt"/>
                  <a:cs typeface="Calibri"/>
                </a:rPr>
                <a:t>≈ 70-150 </a:t>
              </a:r>
              <a:r>
                <a:rPr lang="en-US" sz="1600" b="0" dirty="0" err="1" smtClean="0">
                  <a:latin typeface="+mj-lt"/>
                  <a:cs typeface="Calibri"/>
                </a:rPr>
                <a:t>msec</a:t>
              </a:r>
              <a:endParaRPr lang="en-US" sz="1600" b="0" dirty="0">
                <a:latin typeface="+mj-lt"/>
              </a:endParaRPr>
            </a:p>
          </p:txBody>
        </p:sp>
        <p:sp>
          <p:nvSpPr>
            <p:cNvPr id="23553" name="TextBox 23552"/>
            <p:cNvSpPr txBox="1"/>
            <p:nvPr/>
          </p:nvSpPr>
          <p:spPr>
            <a:xfrm>
              <a:off x="1103715" y="2570993"/>
              <a:ext cx="457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T1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560915" y="2026285"/>
              <a:ext cx="457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T2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105400" y="2559765"/>
              <a:ext cx="457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T1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410200" y="2009408"/>
              <a:ext cx="457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rgbClr val="FF0000"/>
                  </a:solidFill>
                </a:rPr>
                <a:t>T2</a:t>
              </a:r>
              <a:endParaRPr lang="en-US" sz="1600" dirty="0">
                <a:solidFill>
                  <a:srgbClr val="FF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80709500"/>
      </p:ext>
    </p:extLst>
  </p:cSld>
  <p:clrMapOvr>
    <a:masterClrMapping/>
  </p:clrMapOvr>
  <p:transition advTm="80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24" grpId="0"/>
      <p:bldP spid="24" grpId="1"/>
      <p:bldP spid="29" grpId="0"/>
      <p:bldP spid="29" grpId="1"/>
      <p:bldP spid="30" grpId="0"/>
      <p:bldP spid="3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Covert Saccades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191000"/>
            <a:ext cx="9144000" cy="2429256"/>
          </a:xfrm>
        </p:spPr>
        <p:txBody>
          <a:bodyPr/>
          <a:lstStyle/>
          <a:p>
            <a:pPr eaLnBrk="1" hangingPunct="1"/>
            <a:r>
              <a:rPr lang="en-US" sz="2000" dirty="0" smtClean="0"/>
              <a:t>Covert saccades may not reposition the eyes exactly on the target if the head impulses are unpredictable</a:t>
            </a:r>
          </a:p>
          <a:p>
            <a:pPr eaLnBrk="1" hangingPunct="1"/>
            <a:r>
              <a:rPr lang="en-US" sz="2000" dirty="0" smtClean="0"/>
              <a:t>In those cases, a secondary catch-up saccade, most likely an overt saccade, is needed to reach the target</a:t>
            </a:r>
          </a:p>
          <a:p>
            <a:pPr lvl="1" eaLnBrk="1" hangingPunct="1"/>
            <a:r>
              <a:rPr lang="en-US" sz="1600" dirty="0" smtClean="0"/>
              <a:t>The secondary saccade will usually be smaller but will have the same </a:t>
            </a:r>
            <a:r>
              <a:rPr lang="en-US" sz="1600" dirty="0" err="1" smtClean="0"/>
              <a:t>intersaccadic</a:t>
            </a:r>
            <a:r>
              <a:rPr lang="en-US" sz="1600" dirty="0" smtClean="0"/>
              <a:t> latency as the primary covert saccade</a:t>
            </a:r>
          </a:p>
          <a:p>
            <a:pPr lvl="1" eaLnBrk="1" hangingPunct="1"/>
            <a:r>
              <a:rPr lang="en-US" sz="1600" dirty="0" smtClean="0"/>
              <a:t>In the unlikely event of the primary covert saccade overshooting the target, the secondary catch-up saccade will be in the opposite direction 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848" y="1143000"/>
            <a:ext cx="3201316" cy="213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8" name="Straight Arrow Connector 17"/>
          <p:cNvCxnSpPr/>
          <p:nvPr/>
        </p:nvCxnSpPr>
        <p:spPr>
          <a:xfrm flipH="1">
            <a:off x="2438400" y="1645906"/>
            <a:ext cx="676274" cy="21907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90600"/>
            <a:ext cx="3200382" cy="3201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3" name="Straight Arrow Connector 22"/>
          <p:cNvCxnSpPr/>
          <p:nvPr/>
        </p:nvCxnSpPr>
        <p:spPr>
          <a:xfrm flipH="1">
            <a:off x="6172200" y="1566991"/>
            <a:ext cx="762000" cy="457485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2"/>
          <p:cNvSpPr txBox="1"/>
          <p:nvPr/>
        </p:nvSpPr>
        <p:spPr>
          <a:xfrm>
            <a:off x="2952070" y="1371600"/>
            <a:ext cx="12389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F0000"/>
                </a:solidFill>
              </a:rPr>
              <a:t>Covert </a:t>
            </a:r>
            <a:r>
              <a:rPr lang="en-US" sz="1200" dirty="0">
                <a:solidFill>
                  <a:srgbClr val="FF0000"/>
                </a:solidFill>
              </a:rPr>
              <a:t>Saccade</a:t>
            </a:r>
          </a:p>
        </p:txBody>
      </p:sp>
      <p:sp>
        <p:nvSpPr>
          <p:cNvPr id="30" name="TextBox 12"/>
          <p:cNvSpPr txBox="1"/>
          <p:nvPr/>
        </p:nvSpPr>
        <p:spPr>
          <a:xfrm>
            <a:off x="6457270" y="1295400"/>
            <a:ext cx="1238930" cy="27699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dirty="0" smtClean="0">
                <a:solidFill>
                  <a:srgbClr val="FF0000"/>
                </a:solidFill>
              </a:rPr>
              <a:t>Covert </a:t>
            </a:r>
            <a:r>
              <a:rPr lang="en-US" sz="1200" dirty="0">
                <a:solidFill>
                  <a:srgbClr val="FF0000"/>
                </a:solidFill>
              </a:rPr>
              <a:t>Saccade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4797822" y="990600"/>
            <a:ext cx="3203160" cy="3203160"/>
            <a:chOff x="4797822" y="990600"/>
            <a:chExt cx="3203160" cy="3203160"/>
          </a:xfrm>
        </p:grpSpPr>
        <p:pic>
          <p:nvPicPr>
            <p:cNvPr id="24578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7822" y="990600"/>
              <a:ext cx="3203160" cy="3203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27" name="Straight Arrow Connector 26"/>
            <p:cNvCxnSpPr/>
            <p:nvPr/>
          </p:nvCxnSpPr>
          <p:spPr>
            <a:xfrm flipH="1">
              <a:off x="6182065" y="1870128"/>
              <a:ext cx="762000" cy="4574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12"/>
            <p:cNvSpPr txBox="1"/>
            <p:nvPr/>
          </p:nvSpPr>
          <p:spPr>
            <a:xfrm>
              <a:off x="6212389" y="1408463"/>
              <a:ext cx="1409691" cy="46166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Primary</a:t>
              </a:r>
            </a:p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Covert </a:t>
              </a:r>
              <a:r>
                <a:rPr lang="en-US" sz="1200" dirty="0">
                  <a:solidFill>
                    <a:srgbClr val="FF0000"/>
                  </a:solidFill>
                </a:rPr>
                <a:t>Saccade</a:t>
              </a:r>
            </a:p>
          </p:txBody>
        </p:sp>
        <p:sp>
          <p:nvSpPr>
            <p:cNvPr id="33" name="TextBox 12"/>
            <p:cNvSpPr txBox="1"/>
            <p:nvPr/>
          </p:nvSpPr>
          <p:spPr>
            <a:xfrm>
              <a:off x="6585622" y="2239788"/>
              <a:ext cx="1251668" cy="46166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Secondary</a:t>
              </a:r>
            </a:p>
            <a:p>
              <a:r>
                <a:rPr lang="en-US" sz="1200" dirty="0" smtClean="0">
                  <a:solidFill>
                    <a:srgbClr val="FF0000"/>
                  </a:solidFill>
                </a:rPr>
                <a:t>Overt </a:t>
              </a:r>
              <a:r>
                <a:rPr lang="en-US" sz="1200" dirty="0">
                  <a:solidFill>
                    <a:srgbClr val="FF0000"/>
                  </a:solidFill>
                </a:rPr>
                <a:t>Saccade</a:t>
              </a: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 flipH="1">
              <a:off x="6830456" y="2705444"/>
              <a:ext cx="381000" cy="457485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52" name="Group 23551"/>
          <p:cNvGrpSpPr/>
          <p:nvPr/>
        </p:nvGrpSpPr>
        <p:grpSpPr>
          <a:xfrm>
            <a:off x="4893678" y="1927503"/>
            <a:ext cx="1936778" cy="1006683"/>
            <a:chOff x="4893678" y="1927503"/>
            <a:chExt cx="1936778" cy="1006683"/>
          </a:xfrm>
        </p:grpSpPr>
        <p:cxnSp>
          <p:nvCxnSpPr>
            <p:cNvPr id="12" name="Straight Arrow Connector 11"/>
            <p:cNvCxnSpPr/>
            <p:nvPr/>
          </p:nvCxnSpPr>
          <p:spPr bwMode="auto">
            <a:xfrm>
              <a:off x="6106556" y="2934186"/>
              <a:ext cx="72390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rgbClr val="FF0000"/>
              </a:solidFill>
              <a:prstDash val="sysDot"/>
              <a:round/>
              <a:headEnd type="arrow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44" name="TextBox 12"/>
            <p:cNvSpPr txBox="1"/>
            <p:nvPr/>
          </p:nvSpPr>
          <p:spPr>
            <a:xfrm>
              <a:off x="4893678" y="1927503"/>
              <a:ext cx="914400" cy="400110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000" b="0" dirty="0" err="1" smtClean="0">
                  <a:solidFill>
                    <a:srgbClr val="FF0000"/>
                  </a:solidFill>
                </a:rPr>
                <a:t>Intersaccadic</a:t>
              </a:r>
              <a:endParaRPr lang="en-US" sz="1000" b="0" dirty="0">
                <a:solidFill>
                  <a:srgbClr val="FF0000"/>
                </a:solidFill>
              </a:endParaRPr>
            </a:p>
            <a:p>
              <a:pPr algn="ctr"/>
              <a:r>
                <a:rPr lang="en-US" sz="1000" b="0" dirty="0" smtClean="0">
                  <a:solidFill>
                    <a:srgbClr val="FF0000"/>
                  </a:solidFill>
                </a:rPr>
                <a:t>Latency</a:t>
              </a:r>
              <a:endParaRPr lang="en-US" sz="1000" b="0" dirty="0">
                <a:solidFill>
                  <a:srgbClr val="FF0000"/>
                </a:solidFill>
              </a:endParaRP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>
              <a:off x="5350878" y="2327613"/>
              <a:ext cx="1106392" cy="606573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61" name="Group 23560"/>
          <p:cNvGrpSpPr/>
          <p:nvPr/>
        </p:nvGrpSpPr>
        <p:grpSpPr>
          <a:xfrm>
            <a:off x="1069848" y="1143000"/>
            <a:ext cx="3196097" cy="2132886"/>
            <a:chOff x="1069848" y="2971800"/>
            <a:chExt cx="3196097" cy="2132886"/>
          </a:xfrm>
        </p:grpSpPr>
        <p:pic>
          <p:nvPicPr>
            <p:cNvPr id="2457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848" y="2971800"/>
              <a:ext cx="3196097" cy="2132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52" name="Straight Arrow Connector 51"/>
            <p:cNvCxnSpPr>
              <a:stCxn id="53" idx="2"/>
            </p:cNvCxnSpPr>
            <p:nvPr/>
          </p:nvCxnSpPr>
          <p:spPr>
            <a:xfrm>
              <a:off x="1774694" y="3433465"/>
              <a:ext cx="604810" cy="53360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12"/>
            <p:cNvSpPr txBox="1"/>
            <p:nvPr/>
          </p:nvSpPr>
          <p:spPr>
            <a:xfrm>
              <a:off x="1069848" y="2971800"/>
              <a:ext cx="1409691" cy="46166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Primary</a:t>
              </a:r>
            </a:p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Covert </a:t>
              </a:r>
              <a:r>
                <a:rPr lang="en-US" sz="1200" dirty="0">
                  <a:solidFill>
                    <a:srgbClr val="FF0000"/>
                  </a:solidFill>
                </a:rPr>
                <a:t>Saccade</a:t>
              </a:r>
            </a:p>
          </p:txBody>
        </p:sp>
        <p:sp>
          <p:nvSpPr>
            <p:cNvPr id="56" name="TextBox 12"/>
            <p:cNvSpPr txBox="1"/>
            <p:nvPr/>
          </p:nvSpPr>
          <p:spPr>
            <a:xfrm>
              <a:off x="3014277" y="3501515"/>
              <a:ext cx="1251668" cy="461665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  <p:txBody>
            <a:bodyPr wrap="square" rtlCol="0" anchor="t">
              <a:spAutoFit/>
            </a:bodyPr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Secondary</a:t>
              </a:r>
            </a:p>
            <a:p>
              <a:r>
                <a:rPr lang="en-US" sz="1200" dirty="0" smtClean="0">
                  <a:solidFill>
                    <a:srgbClr val="FF0000"/>
                  </a:solidFill>
                </a:rPr>
                <a:t>Overt </a:t>
              </a:r>
              <a:r>
                <a:rPr lang="en-US" sz="1200" dirty="0">
                  <a:solidFill>
                    <a:srgbClr val="FF0000"/>
                  </a:solidFill>
                </a:rPr>
                <a:t>Saccade</a:t>
              </a:r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 flipH="1" flipV="1">
              <a:off x="3114674" y="3278752"/>
              <a:ext cx="459991" cy="148478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4786352"/>
      </p:ext>
    </p:extLst>
  </p:cSld>
  <p:clrMapOvr>
    <a:masterClrMapping/>
  </p:clrMapOvr>
  <p:transition advTm="64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Catch-Up Saccades</a:t>
            </a:r>
          </a:p>
        </p:txBody>
      </p:sp>
      <p:pic>
        <p:nvPicPr>
          <p:cNvPr id="3" name="HIT Lateral Covert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8200" y="990600"/>
            <a:ext cx="3657600" cy="2743200"/>
          </a:xfrm>
          <a:prstGeom prst="rect">
            <a:avLst/>
          </a:prstGeom>
        </p:spPr>
      </p:pic>
      <p:pic>
        <p:nvPicPr>
          <p:cNvPr id="4" name="HIT Lateral Overt.wmv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800600" y="990600"/>
            <a:ext cx="3657600" cy="2743200"/>
          </a:xfrm>
          <a:prstGeom prst="rect">
            <a:avLst/>
          </a:prstGeom>
        </p:spPr>
      </p:pic>
      <p:pic>
        <p:nvPicPr>
          <p:cNvPr id="7" name="HIT Lateral Covert slomo.wmv">
            <a:hlinkClick r:id="" action="ppaction://media"/>
          </p:cNvPr>
          <p:cNvPicPr>
            <a:picLocks noChangeAspect="1"/>
          </p:cNvPicPr>
          <p:nvPr>
            <a:vide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19400" y="3810000"/>
            <a:ext cx="3657600" cy="2743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43000" y="45720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 smtClean="0">
                <a:solidFill>
                  <a:schemeClr val="bg1"/>
                </a:solidFill>
              </a:rPr>
              <a:t>Covert!</a:t>
            </a:r>
            <a:endParaRPr lang="en-US" sz="2000" b="0" dirty="0">
              <a:solidFill>
                <a:schemeClr val="bg1"/>
              </a:solidFill>
            </a:endParaRPr>
          </a:p>
        </p:txBody>
      </p:sp>
      <p:cxnSp>
        <p:nvCxnSpPr>
          <p:cNvPr id="11" name="Straight Arrow Connector 10"/>
          <p:cNvCxnSpPr>
            <a:stCxn id="8" idx="0"/>
          </p:cNvCxnSpPr>
          <p:nvPr/>
        </p:nvCxnSpPr>
        <p:spPr bwMode="auto">
          <a:xfrm flipV="1">
            <a:off x="1676400" y="3886200"/>
            <a:ext cx="0" cy="6858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>
            <a:stCxn id="8" idx="3"/>
          </p:cNvCxnSpPr>
          <p:nvPr/>
        </p:nvCxnSpPr>
        <p:spPr bwMode="auto">
          <a:xfrm>
            <a:off x="2209800" y="4772055"/>
            <a:ext cx="457200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521001080"/>
      </p:ext>
    </p:extLst>
  </p:cSld>
  <p:clrMapOvr>
    <a:masterClrMapping/>
  </p:clrMapOvr>
  <p:transition advTm="775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  <p:bldLst>
      <p:bldP spid="8" grpId="0"/>
    </p:bldLst>
  </p:timing>
  <p:extLst>
    <p:ext uri="{E180D4A7-C9FB-4DFB-919C-405C955672EB}">
      <p14:showEvtLst xmlns:p14="http://schemas.microsoft.com/office/powerpoint/2010/main">
        <p14:playEvt time="2819" objId="3"/>
        <p14:triggerEvt type="onClick" time="2819" objId="3"/>
        <p14:stopEvt time="13912" objId="3"/>
        <p14:playEvt time="20915" objId="4"/>
        <p14:triggerEvt type="onClick" time="20915" objId="4"/>
        <p14:stopEvt time="37538" objId="4"/>
        <p14:playEvt time="41809" objId="7"/>
        <p14:triggerEvt type="onClick" time="41809" objId="7"/>
        <p14:stopEvt time="51921" objId="7"/>
        <p14:playEvt time="62399" objId="7"/>
        <p14:triggerEvt type="onClick" time="62399" objId="7"/>
        <p14:stopEvt time="72514" objId="7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Objective Methods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66800"/>
            <a:ext cx="8683625" cy="5638800"/>
          </a:xfrm>
        </p:spPr>
        <p:txBody>
          <a:bodyPr/>
          <a:lstStyle/>
          <a:p>
            <a:pPr eaLnBrk="1" hangingPunct="1"/>
            <a:r>
              <a:rPr lang="en-US" dirty="0" smtClean="0"/>
              <a:t>Objective methods have been developed to identify covert saccades using the scleral search coil method, the gold standard for accurate measurement of high velocity eye movements (Weber et al, 2008)</a:t>
            </a:r>
          </a:p>
          <a:p>
            <a:pPr eaLnBrk="1" hangingPunct="1"/>
            <a:r>
              <a:rPr lang="en-US" dirty="0" smtClean="0"/>
              <a:t>Alternative methods based on analyzing video images from high-speed cameras have been introduced because routine clinical use of the search coil method is cumbersome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8" t="14931" r="8884" b="14528"/>
          <a:stretch/>
        </p:blipFill>
        <p:spPr>
          <a:xfrm>
            <a:off x="3203848" y="4267200"/>
            <a:ext cx="2926080" cy="2444219"/>
          </a:xfrm>
          <a:prstGeom prst="rect">
            <a:avLst/>
          </a:prstGeom>
        </p:spPr>
      </p:pic>
    </p:spTree>
  </p:cSld>
  <p:clrMapOvr>
    <a:masterClrMapping/>
  </p:clrMapOvr>
  <p:transition advTm="4676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Validity of Video Method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1" y="1066800"/>
            <a:ext cx="8915400" cy="5638800"/>
          </a:xfrm>
        </p:spPr>
        <p:txBody>
          <a:bodyPr/>
          <a:lstStyle/>
          <a:p>
            <a:pPr eaLnBrk="1" hangingPunct="1"/>
            <a:r>
              <a:rPr lang="en-US" dirty="0" smtClean="0"/>
              <a:t>Validity and clinical usefulness of head impulse testing using the video measurement method depends on:</a:t>
            </a:r>
          </a:p>
          <a:p>
            <a:pPr lvl="1" eaLnBrk="1" hangingPunct="1"/>
            <a:r>
              <a:rPr lang="en-US" dirty="0" smtClean="0"/>
              <a:t>Accuracy of eye movement measurement methods</a:t>
            </a:r>
          </a:p>
          <a:p>
            <a:pPr lvl="2" eaLnBrk="1" hangingPunct="1"/>
            <a:r>
              <a:rPr lang="en-US" dirty="0" smtClean="0"/>
              <a:t>Typical VOR-Mediated eye movements can exceed 100⁰/sec</a:t>
            </a:r>
          </a:p>
          <a:p>
            <a:pPr lvl="2" eaLnBrk="1" hangingPunct="1"/>
            <a:r>
              <a:rPr lang="en-US" dirty="0" smtClean="0"/>
              <a:t>High-speed high-resolution cameras are needed to differentiate slow and fast eye movements</a:t>
            </a:r>
          </a:p>
          <a:p>
            <a:pPr lvl="2" eaLnBrk="1" hangingPunct="1"/>
            <a:r>
              <a:rPr lang="en-US" dirty="0" smtClean="0"/>
              <a:t>The device must be compared with the search coil method</a:t>
            </a:r>
          </a:p>
          <a:p>
            <a:pPr lvl="3" eaLnBrk="1" hangingPunct="1"/>
            <a:r>
              <a:rPr lang="en-US" dirty="0" smtClean="0"/>
              <a:t>In at least one case, video recordings have been validated by comparing the results to the search coil method (</a:t>
            </a:r>
            <a:r>
              <a:rPr lang="en-US" dirty="0" err="1" smtClean="0"/>
              <a:t>Curthoys</a:t>
            </a:r>
            <a:r>
              <a:rPr lang="en-US" dirty="0" smtClean="0"/>
              <a:t> et al, 2010)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32622442"/>
      </p:ext>
    </p:extLst>
  </p:cSld>
  <p:clrMapOvr>
    <a:masterClrMapping/>
  </p:clrMapOvr>
  <p:transition advTm="4951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Validity of Video Method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1" y="1066800"/>
            <a:ext cx="8915400" cy="5638800"/>
          </a:xfrm>
        </p:spPr>
        <p:txBody>
          <a:bodyPr/>
          <a:lstStyle/>
          <a:p>
            <a:pPr lvl="1" eaLnBrk="1" hangingPunct="1"/>
            <a:r>
              <a:rPr lang="en-US" dirty="0" smtClean="0"/>
              <a:t>Accuracy of head movement measurement methods</a:t>
            </a:r>
          </a:p>
          <a:p>
            <a:pPr lvl="2" eaLnBrk="1" hangingPunct="1"/>
            <a:r>
              <a:rPr lang="en-US" dirty="0" smtClean="0"/>
              <a:t>Usually measured either through an apparatus worn by the patient or by tracking the movements of a fixed point on the head</a:t>
            </a:r>
          </a:p>
          <a:p>
            <a:pPr lvl="2" eaLnBrk="1" hangingPunct="1"/>
            <a:r>
              <a:rPr lang="en-US" dirty="0" smtClean="0"/>
              <a:t>Design and the fit of the apparatus can greatly affect the accuracy</a:t>
            </a:r>
          </a:p>
          <a:p>
            <a:pPr lvl="2" eaLnBrk="1" hangingPunct="1"/>
            <a:r>
              <a:rPr lang="en-US" dirty="0" smtClean="0"/>
              <a:t>Accuracy should be verified by comparing the results to measured values from a firmly affixed sensor such as one embedded in a bite-bar.</a:t>
            </a:r>
          </a:p>
          <a:p>
            <a:pPr lvl="1" eaLnBrk="1" hangingPunct="1"/>
            <a:endParaRPr lang="en-US" dirty="0" smtClean="0"/>
          </a:p>
        </p:txBody>
      </p:sp>
    </p:spTree>
  </p:cSld>
  <p:clrMapOvr>
    <a:masterClrMapping/>
  </p:clrMapOvr>
  <p:transition advTm="3884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Validity of Video Method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66800"/>
            <a:ext cx="8683625" cy="5638800"/>
          </a:xfrm>
        </p:spPr>
        <p:txBody>
          <a:bodyPr/>
          <a:lstStyle/>
          <a:p>
            <a:pPr lvl="1" eaLnBrk="1" hangingPunct="1"/>
            <a:r>
              <a:rPr lang="en-US" dirty="0" smtClean="0"/>
              <a:t>Examiner’s ability to deliver appropriate head impulses</a:t>
            </a:r>
          </a:p>
          <a:p>
            <a:pPr lvl="2" eaLnBrk="1" hangingPunct="1"/>
            <a:r>
              <a:rPr lang="en-US" dirty="0" smtClean="0"/>
              <a:t>Examiner must be able to produce unpredictable head impulses that cover different head velocities</a:t>
            </a:r>
          </a:p>
          <a:p>
            <a:pPr lvl="2" eaLnBrk="1" hangingPunct="1"/>
            <a:r>
              <a:rPr lang="en-US" dirty="0" smtClean="0"/>
              <a:t>Device should be able to detect and reject inappropriate head impulses</a:t>
            </a:r>
          </a:p>
          <a:p>
            <a:pPr lvl="2" eaLnBrk="1" hangingPunct="1"/>
            <a:r>
              <a:rPr lang="en-US" dirty="0" smtClean="0"/>
              <a:t>Feedback to the examiner can improve performance</a:t>
            </a:r>
          </a:p>
          <a:p>
            <a:pPr lvl="2" eaLnBrk="1" hangingPunct="1"/>
            <a:r>
              <a:rPr lang="en-US" dirty="0" smtClean="0"/>
              <a:t>Monitoring patient’s compliance with instructions can improve the test result </a:t>
            </a:r>
          </a:p>
          <a:p>
            <a:pPr lvl="1" eaLnBrk="1" hangingPunct="1"/>
            <a:endParaRPr lang="en-US" dirty="0" smtClean="0"/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t="29471" b="16579"/>
          <a:stretch>
            <a:fillRect/>
          </a:stretch>
        </p:blipFill>
        <p:spPr bwMode="auto">
          <a:xfrm>
            <a:off x="381000" y="3898900"/>
            <a:ext cx="8281988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319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Criteria for Abnormality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66800"/>
            <a:ext cx="8683625" cy="5638800"/>
          </a:xfrm>
        </p:spPr>
        <p:txBody>
          <a:bodyPr/>
          <a:lstStyle/>
          <a:p>
            <a:pPr eaLnBrk="1" hangingPunct="1"/>
            <a:r>
              <a:rPr lang="en-US" dirty="0" smtClean="0"/>
              <a:t>Presence of catch-up saccades (overt and covert)</a:t>
            </a:r>
          </a:p>
          <a:p>
            <a:pPr eaLnBrk="1" hangingPunct="1"/>
            <a:r>
              <a:rPr lang="en-US" dirty="0" smtClean="0"/>
              <a:t>VOR gain (slow eye movement / head movement where head/eye movements can be based on position, velocity, or acceleration)</a:t>
            </a:r>
          </a:p>
          <a:p>
            <a:pPr eaLnBrk="1" hangingPunct="1"/>
            <a:r>
              <a:rPr lang="en-US" dirty="0" smtClean="0"/>
              <a:t>Gain asymmetry (difference between VOR gain for rightward and leftward head impulses)</a:t>
            </a:r>
          </a:p>
        </p:txBody>
      </p:sp>
    </p:spTree>
    <p:extLst>
      <p:ext uri="{BB962C8B-B14F-4D97-AF65-F5344CB8AC3E}">
        <p14:creationId xmlns:p14="http://schemas.microsoft.com/office/powerpoint/2010/main" val="1627835558"/>
      </p:ext>
    </p:extLst>
  </p:cSld>
  <p:clrMapOvr>
    <a:masterClrMapping/>
  </p:clrMapOvr>
  <p:transition advTm="2782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Overview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04888"/>
            <a:ext cx="8683625" cy="5700712"/>
          </a:xfrm>
        </p:spPr>
        <p:txBody>
          <a:bodyPr/>
          <a:lstStyle/>
          <a:p>
            <a:pPr eaLnBrk="1" hangingPunct="1"/>
            <a:r>
              <a:rPr lang="en-US" dirty="0" smtClean="0"/>
              <a:t>First described by </a:t>
            </a:r>
            <a:r>
              <a:rPr lang="en-US" dirty="0" err="1" smtClean="0"/>
              <a:t>Halmagyi</a:t>
            </a:r>
            <a:r>
              <a:rPr lang="en-US" dirty="0" smtClean="0"/>
              <a:t> and </a:t>
            </a:r>
            <a:r>
              <a:rPr lang="en-US" dirty="0" err="1" smtClean="0"/>
              <a:t>Curthoys</a:t>
            </a:r>
            <a:r>
              <a:rPr lang="en-US" dirty="0" smtClean="0"/>
              <a:t> (1988) as a </a:t>
            </a:r>
            <a:r>
              <a:rPr lang="en-US" u="sng" dirty="0" smtClean="0"/>
              <a:t>bedside test</a:t>
            </a:r>
            <a:r>
              <a:rPr lang="en-US" dirty="0" smtClean="0"/>
              <a:t> of the </a:t>
            </a:r>
            <a:r>
              <a:rPr lang="en-US" dirty="0" err="1" smtClean="0"/>
              <a:t>vestibulo</a:t>
            </a:r>
            <a:r>
              <a:rPr lang="en-US" dirty="0" smtClean="0"/>
              <a:t>-ocular reflex (VOR)</a:t>
            </a:r>
          </a:p>
          <a:p>
            <a:pPr eaLnBrk="1" hangingPunct="1"/>
            <a:r>
              <a:rPr lang="en-US" dirty="0" smtClean="0"/>
              <a:t>Consists of monitoring eye movements as the patient fixates on a stationary target while the head is moved briskly to the right or left in the plane of lateral semicircular canals</a:t>
            </a:r>
          </a:p>
          <a:p>
            <a:pPr eaLnBrk="1" hangingPunct="1"/>
            <a:r>
              <a:rPr lang="en-US" dirty="0" smtClean="0"/>
              <a:t>The test can be performed in the planes of right anterior-left posterior or left anterior-right posterior canal pairs but is technically more challenging</a:t>
            </a:r>
          </a:p>
        </p:txBody>
      </p:sp>
    </p:spTree>
  </p:cSld>
  <p:clrMapOvr>
    <a:masterClrMapping/>
  </p:clrMapOvr>
  <p:transition advTm="2171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144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err="1" smtClean="0"/>
              <a:t>Oculomotor</a:t>
            </a:r>
            <a:r>
              <a:rPr lang="en-US" i="1" dirty="0" smtClean="0"/>
              <a:t> and VOR Interaction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419600"/>
            <a:ext cx="8839200" cy="2200656"/>
          </a:xfrm>
        </p:spPr>
        <p:txBody>
          <a:bodyPr lIns="91440"/>
          <a:lstStyle/>
          <a:p>
            <a:pPr eaLnBrk="1" hangingPunct="1"/>
            <a:r>
              <a:rPr lang="en-US" sz="2000" dirty="0" smtClean="0"/>
              <a:t>Head impulse responses for head velocities below 50</a:t>
            </a:r>
            <a:r>
              <a:rPr lang="en-US" sz="2000" dirty="0" smtClean="0">
                <a:cs typeface="Calibri"/>
              </a:rPr>
              <a:t>⁰/sec are mediated entirely by the tracking (smooth pursuit) mechanism of the </a:t>
            </a:r>
            <a:r>
              <a:rPr lang="en-US" sz="2000" dirty="0" err="1" smtClean="0">
                <a:cs typeface="Calibri"/>
              </a:rPr>
              <a:t>oculomotor</a:t>
            </a:r>
            <a:r>
              <a:rPr lang="en-US" sz="2000" dirty="0" smtClean="0">
                <a:cs typeface="Calibri"/>
              </a:rPr>
              <a:t> system</a:t>
            </a:r>
          </a:p>
          <a:p>
            <a:pPr eaLnBrk="1" hangingPunct="1"/>
            <a:r>
              <a:rPr lang="en-US" sz="2000" dirty="0" smtClean="0">
                <a:cs typeface="Calibri"/>
              </a:rPr>
              <a:t>Both </a:t>
            </a:r>
            <a:r>
              <a:rPr lang="en-US" sz="2000" dirty="0" err="1" smtClean="0">
                <a:cs typeface="Calibri"/>
              </a:rPr>
              <a:t>oculomotor</a:t>
            </a:r>
            <a:r>
              <a:rPr lang="en-US" sz="2000" dirty="0" smtClean="0">
                <a:cs typeface="Calibri"/>
              </a:rPr>
              <a:t> and VOR mechanisms contribute to head impulse responses for head velocities between 50-100⁰/sec (the ratio varies by age and other factors)</a:t>
            </a:r>
          </a:p>
          <a:p>
            <a:pPr eaLnBrk="1" hangingPunct="1"/>
            <a:r>
              <a:rPr lang="en-US" sz="2000" dirty="0" smtClean="0"/>
              <a:t>Head impulse responses for head velocities above 100</a:t>
            </a:r>
            <a:r>
              <a:rPr lang="en-US" sz="2000" dirty="0" smtClean="0">
                <a:cs typeface="Calibri"/>
              </a:rPr>
              <a:t>⁰/sec are mediated entirely by the VOR</a:t>
            </a:r>
            <a:endParaRPr lang="en-US" sz="20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005840"/>
            <a:ext cx="5486400" cy="3426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2699456"/>
      </p:ext>
    </p:extLst>
  </p:cSld>
  <p:clrMapOvr>
    <a:masterClrMapping/>
  </p:clrMapOvr>
  <p:transition advTm="3547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Normal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600" y="5257800"/>
            <a:ext cx="8839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 sz="24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eaLnBrk="1" hangingPunct="1"/>
            <a:r>
              <a:rPr lang="en-US" sz="2000" b="0" dirty="0" smtClean="0"/>
              <a:t>VOR gain in normal individuals is approximately 1</a:t>
            </a:r>
          </a:p>
          <a:p>
            <a:pPr lvl="1" eaLnBrk="1" hangingPunct="1"/>
            <a:r>
              <a:rPr lang="en-US" sz="1800" b="0" dirty="0" smtClean="0"/>
              <a:t>Depends on whether the test is done in light or darkness</a:t>
            </a:r>
          </a:p>
          <a:p>
            <a:pPr lvl="1" eaLnBrk="1" hangingPunct="1"/>
            <a:r>
              <a:rPr lang="en-US" sz="1800" b="0" dirty="0" smtClean="0"/>
              <a:t>If in light, the gain is usually higher when the fixation target is close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3" b="3268"/>
          <a:stretch/>
        </p:blipFill>
        <p:spPr bwMode="auto">
          <a:xfrm>
            <a:off x="914400" y="1005840"/>
            <a:ext cx="7315200" cy="42563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30880"/>
      </p:ext>
    </p:extLst>
  </p:cSld>
  <p:clrMapOvr>
    <a:masterClrMapping/>
  </p:clrMapOvr>
  <p:transition advTm="2783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Normal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892" y="990600"/>
            <a:ext cx="4216708" cy="29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150" y="990600"/>
            <a:ext cx="447094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65" y="4724400"/>
            <a:ext cx="322423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83" y="4724400"/>
            <a:ext cx="3150086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678248"/>
      </p:ext>
    </p:extLst>
  </p:cSld>
  <p:clrMapOvr>
    <a:masterClrMapping/>
  </p:clrMapOvr>
  <p:transition advTm="2783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Unilateral Lesion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8600" y="5257800"/>
            <a:ext cx="8839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 sz="24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eaLnBrk="1" hangingPunct="1"/>
            <a:r>
              <a:rPr lang="en-US" sz="2000" b="0" dirty="0" smtClean="0"/>
              <a:t>VOR gain is reduced for head impulses both toward and away from the side of lesion but it is more significant for head impulses toward the side of lesion</a:t>
            </a:r>
          </a:p>
          <a:p>
            <a:pPr lvl="1" eaLnBrk="1" hangingPunct="1"/>
            <a:r>
              <a:rPr lang="en-US" sz="1800" b="0" dirty="0" smtClean="0"/>
              <a:t>VOR gains of higher than 1 have been reported during acute attacks of Meniere’s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5" b="3385"/>
          <a:stretch/>
        </p:blipFill>
        <p:spPr bwMode="auto">
          <a:xfrm>
            <a:off x="914399" y="1005840"/>
            <a:ext cx="7315200" cy="4245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16466171"/>
      </p:ext>
    </p:extLst>
  </p:cSld>
  <p:clrMapOvr>
    <a:masterClrMapping/>
  </p:clrMapOvr>
  <p:transition advTm="2404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Unilateral Lesion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90600"/>
            <a:ext cx="3991809" cy="29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990600"/>
            <a:ext cx="445105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553" y="4724400"/>
            <a:ext cx="3106056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724400"/>
            <a:ext cx="321303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097347"/>
      </p:ext>
    </p:extLst>
  </p:cSld>
  <p:clrMapOvr>
    <a:masterClrMapping/>
  </p:clrMapOvr>
  <p:transition advTm="2404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/>
              <a:t>B</a:t>
            </a:r>
            <a:r>
              <a:rPr lang="en-US" i="1" dirty="0" smtClean="0"/>
              <a:t>ilateral Lesion 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28600" y="5257800"/>
            <a:ext cx="88392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8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 sz="2400">
                <a:solidFill>
                  <a:schemeClr val="bg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•"/>
              <a:defRPr sz="2000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–"/>
              <a:defRPr>
                <a:solidFill>
                  <a:schemeClr val="bg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125000"/>
              <a:buChar char="»"/>
              <a:defRPr sz="1600">
                <a:solidFill>
                  <a:schemeClr val="bg1"/>
                </a:solidFill>
                <a:latin typeface="+mn-lt"/>
              </a:defRPr>
            </a:lvl9pPr>
          </a:lstStyle>
          <a:p>
            <a:pPr eaLnBrk="1" hangingPunct="1"/>
            <a:r>
              <a:rPr lang="en-US" sz="2000" b="0" dirty="0" smtClean="0"/>
              <a:t>Head impulse testing can be used in place of the rotation chair to assess patients with bilateral caloric weakness</a:t>
            </a:r>
          </a:p>
          <a:p>
            <a:pPr lvl="1" eaLnBrk="1" hangingPunct="1"/>
            <a:r>
              <a:rPr lang="en-US" sz="1800" b="0" dirty="0" smtClean="0"/>
              <a:t>Provides an objective measure for the extent of loss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0" b="3384"/>
          <a:stretch/>
        </p:blipFill>
        <p:spPr bwMode="auto">
          <a:xfrm>
            <a:off x="914400" y="1005840"/>
            <a:ext cx="7315200" cy="4278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6030840"/>
      </p:ext>
    </p:extLst>
  </p:cSld>
  <p:clrMapOvr>
    <a:masterClrMapping/>
  </p:clrMapOvr>
  <p:transition advTm="2202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/>
              <a:t>B</a:t>
            </a:r>
            <a:r>
              <a:rPr lang="en-US" i="1" dirty="0" smtClean="0"/>
              <a:t>ilateral Lesion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066800"/>
            <a:ext cx="4078778" cy="29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39" y="1066800"/>
            <a:ext cx="4484461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298" y="4800600"/>
            <a:ext cx="292608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39" y="4800600"/>
            <a:ext cx="3097162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8808341"/>
      </p:ext>
    </p:extLst>
  </p:cSld>
  <p:clrMapOvr>
    <a:masterClrMapping/>
  </p:clrMapOvr>
  <p:transition advTm="2202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Spontaneous Nystagmus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4191000"/>
            <a:ext cx="9144000" cy="2429256"/>
          </a:xfrm>
        </p:spPr>
        <p:txBody>
          <a:bodyPr lIns="91440"/>
          <a:lstStyle/>
          <a:p>
            <a:pPr eaLnBrk="1" hangingPunct="1"/>
            <a:r>
              <a:rPr lang="en-US" sz="2000" dirty="0" smtClean="0"/>
              <a:t>Spontaneous nystagmus will appear as spikes in the eye velocity tracing</a:t>
            </a:r>
          </a:p>
          <a:p>
            <a:pPr lvl="1" eaLnBrk="1" hangingPunct="1"/>
            <a:r>
              <a:rPr lang="en-US" sz="1600" dirty="0" smtClean="0"/>
              <a:t>Right-beating nystagmus produces spikes in the same direction as eye movements following </a:t>
            </a:r>
            <a:r>
              <a:rPr lang="en-US" sz="1600" i="1" u="sng" dirty="0" smtClean="0"/>
              <a:t>left</a:t>
            </a:r>
            <a:r>
              <a:rPr lang="en-US" sz="1600" dirty="0" smtClean="0"/>
              <a:t> head impulses</a:t>
            </a:r>
          </a:p>
          <a:p>
            <a:pPr lvl="1" eaLnBrk="1" hangingPunct="1"/>
            <a:r>
              <a:rPr lang="en-US" sz="1600" dirty="0" smtClean="0"/>
              <a:t>Left-beating nystagmus produces spikes in the same direction as eye movements following </a:t>
            </a:r>
            <a:r>
              <a:rPr lang="en-US" sz="1600" i="1" u="sng" dirty="0" smtClean="0"/>
              <a:t>right</a:t>
            </a:r>
            <a:r>
              <a:rPr lang="en-US" sz="1600" dirty="0" smtClean="0"/>
              <a:t> head impulses</a:t>
            </a:r>
          </a:p>
          <a:p>
            <a:pPr lvl="1" eaLnBrk="1" hangingPunct="1"/>
            <a:r>
              <a:rPr lang="en-US" sz="1600" dirty="0" smtClean="0"/>
              <a:t>Unlike catch-up saccades, spikes for spontaneous nystagmus can occur before or after head impulses</a:t>
            </a:r>
          </a:p>
          <a:p>
            <a:pPr lvl="1" eaLnBrk="1" hangingPunct="1"/>
            <a:r>
              <a:rPr lang="en-US" sz="1600" dirty="0" smtClean="0"/>
              <a:t>For nystagmus that beats away from the side of lesion, spikes appear in the opposite direction of eye movements following head impulses toward the </a:t>
            </a:r>
            <a:r>
              <a:rPr lang="en-US" sz="1600" i="1" u="sng" dirty="0" smtClean="0"/>
              <a:t>intact</a:t>
            </a:r>
            <a:r>
              <a:rPr lang="en-US" sz="1600" dirty="0" smtClean="0"/>
              <a:t> side</a:t>
            </a:r>
          </a:p>
        </p:txBody>
      </p:sp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005840"/>
            <a:ext cx="3202650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0" y="1005840"/>
            <a:ext cx="3203575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737560"/>
      </p:ext>
    </p:extLst>
  </p:cSld>
  <p:clrMapOvr>
    <a:masterClrMapping/>
  </p:clrMapOvr>
  <p:transition advTm="411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365760"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Spontaneous Nystagmus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1066800"/>
            <a:ext cx="4040777" cy="292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0"/>
            <a:ext cx="4464996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13" y="4800600"/>
            <a:ext cx="2996932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4800600"/>
            <a:ext cx="302565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009119"/>
      </p:ext>
    </p:extLst>
  </p:cSld>
  <p:clrMapOvr>
    <a:masterClrMapping/>
  </p:clrMapOvr>
  <p:transition advTm="2404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 Impulse Test – </a:t>
            </a:r>
            <a:r>
              <a:rPr lang="en-US" i="1" dirty="0" smtClean="0"/>
              <a:t>Compared to Caloric Test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004887"/>
            <a:ext cx="4265612" cy="4412515"/>
          </a:xfrm>
        </p:spPr>
        <p:txBody>
          <a:bodyPr/>
          <a:lstStyle/>
          <a:p>
            <a:r>
              <a:rPr lang="en-US" sz="2400" dirty="0" smtClean="0"/>
              <a:t>Caloric</a:t>
            </a:r>
          </a:p>
          <a:p>
            <a:pPr lvl="1"/>
            <a:r>
              <a:rPr lang="en-US" sz="2000" dirty="0" smtClean="0"/>
              <a:t>Independent assessment of right and left ears</a:t>
            </a:r>
          </a:p>
          <a:p>
            <a:pPr lvl="1"/>
            <a:r>
              <a:rPr lang="en-US" sz="2000" dirty="0" smtClean="0"/>
              <a:t>Relative measure of right vs. left ear</a:t>
            </a:r>
          </a:p>
          <a:p>
            <a:pPr lvl="1"/>
            <a:r>
              <a:rPr lang="en-US" sz="2000" dirty="0" smtClean="0"/>
              <a:t>Low-frequency</a:t>
            </a:r>
          </a:p>
          <a:p>
            <a:pPr lvl="1"/>
            <a:r>
              <a:rPr lang="en-US" sz="2000" dirty="0" smtClean="0"/>
              <a:t>Limited to lateral canals</a:t>
            </a:r>
          </a:p>
          <a:p>
            <a:pPr lvl="1"/>
            <a:r>
              <a:rPr lang="en-US" sz="2000" dirty="0" smtClean="0"/>
              <a:t>Not the natural mode of vestibular stimulation</a:t>
            </a:r>
          </a:p>
          <a:p>
            <a:pPr lvl="1"/>
            <a:r>
              <a:rPr lang="en-US" sz="2000" dirty="0" smtClean="0"/>
              <a:t>Time-consuming</a:t>
            </a:r>
          </a:p>
        </p:txBody>
      </p:sp>
      <p:sp>
        <p:nvSpPr>
          <p:cNvPr id="14340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004888"/>
            <a:ext cx="4265613" cy="4557712"/>
          </a:xfrm>
        </p:spPr>
        <p:txBody>
          <a:bodyPr/>
          <a:lstStyle/>
          <a:p>
            <a:r>
              <a:rPr lang="en-US" sz="2400" dirty="0" smtClean="0"/>
              <a:t>Head Impulse</a:t>
            </a:r>
          </a:p>
          <a:p>
            <a:pPr lvl="1"/>
            <a:r>
              <a:rPr lang="en-US" sz="2000" dirty="0"/>
              <a:t>Independent assessment of right and left ears</a:t>
            </a:r>
          </a:p>
          <a:p>
            <a:pPr lvl="1"/>
            <a:r>
              <a:rPr lang="en-US" sz="2000" dirty="0" smtClean="0"/>
              <a:t>Absolute responses of each ear!</a:t>
            </a:r>
          </a:p>
          <a:p>
            <a:pPr lvl="1"/>
            <a:r>
              <a:rPr lang="en-US" sz="2000" dirty="0" smtClean="0"/>
              <a:t>Broadband</a:t>
            </a:r>
          </a:p>
          <a:p>
            <a:pPr lvl="1"/>
            <a:r>
              <a:rPr lang="en-US" sz="2000" dirty="0" smtClean="0"/>
              <a:t>Can test vertical canals</a:t>
            </a:r>
          </a:p>
          <a:p>
            <a:pPr lvl="1"/>
            <a:r>
              <a:rPr lang="en-US" sz="2000" dirty="0" smtClean="0"/>
              <a:t>Natural vestibular stimulus</a:t>
            </a:r>
          </a:p>
          <a:p>
            <a:pPr lvl="1"/>
            <a:r>
              <a:rPr lang="en-US" sz="2000" dirty="0" smtClean="0"/>
              <a:t>Can be performed in few minutes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447800" y="5486400"/>
            <a:ext cx="647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0" dirty="0" smtClean="0">
                <a:solidFill>
                  <a:schemeClr val="bg1"/>
                </a:solidFill>
              </a:rPr>
              <a:t>The results may not match because they are not the same test!  (similar to audiogram in different frequencies)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87"/>
    </mc:Choice>
    <mc:Fallback xmlns="">
      <p:transition spd="slow" advTm="3587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Bedside Test Procedure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3352800"/>
            <a:ext cx="8991599" cy="3352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Examiner stands in front of the patient and holds his or her head</a:t>
            </a:r>
          </a:p>
          <a:p>
            <a:pPr eaLnBrk="1" hangingPunct="1"/>
            <a:r>
              <a:rPr lang="en-US" sz="2400" dirty="0" smtClean="0"/>
              <a:t>Patient is asked to look at a target straight ahead (examiner’s nose?)</a:t>
            </a:r>
          </a:p>
          <a:p>
            <a:pPr eaLnBrk="1" hangingPunct="1"/>
            <a:r>
              <a:rPr lang="en-US" sz="2400" dirty="0" smtClean="0"/>
              <a:t>The head is rotated right or left unexpectedly using small-amplitude high-velocity high-acceleration movements (head impulses)</a:t>
            </a:r>
          </a:p>
          <a:p>
            <a:pPr eaLnBrk="1" hangingPunct="1"/>
            <a:r>
              <a:rPr lang="en-US" sz="2400" dirty="0" smtClean="0"/>
              <a:t>Normal individuals can maintain a steady gaze but patients with deficient VOR cannot keep up with high-velocity head turns and generate “catch-up” saccades after head impulses toward the damaged side</a:t>
            </a:r>
          </a:p>
          <a:p>
            <a:pPr marL="0" indent="0" eaLnBrk="1" hangingPunct="1">
              <a:buNone/>
            </a:pPr>
            <a:r>
              <a:rPr lang="en-US" sz="2400" dirty="0" smtClean="0"/>
              <a:t> 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7" t="15686" r="11229" b="42722"/>
          <a:stretch>
            <a:fillRect/>
          </a:stretch>
        </p:blipFill>
        <p:spPr bwMode="auto">
          <a:xfrm>
            <a:off x="1066800" y="1066800"/>
            <a:ext cx="594995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 Box 3"/>
          <p:cNvSpPr txBox="1">
            <a:spLocks noChangeArrowheads="1"/>
          </p:cNvSpPr>
          <p:nvPr/>
        </p:nvSpPr>
        <p:spPr bwMode="auto">
          <a:xfrm>
            <a:off x="7239000" y="1762125"/>
            <a:ext cx="1371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</a:rPr>
              <a:t>From Curthoys et al. (2010)</a:t>
            </a:r>
          </a:p>
        </p:txBody>
      </p:sp>
    </p:spTree>
  </p:cSld>
  <p:clrMapOvr>
    <a:masterClrMapping/>
  </p:clrMapOvr>
  <p:transition advTm="2205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Compared to Rotation Testing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66800"/>
            <a:ext cx="8683625" cy="5638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Rotation chair</a:t>
            </a:r>
          </a:p>
          <a:p>
            <a:pPr lvl="1" eaLnBrk="1" hangingPunct="1"/>
            <a:r>
              <a:rPr lang="en-US" sz="2000" dirty="0" smtClean="0"/>
              <a:t>Typically, chair velocities are not adequate to create VOR asymmetries</a:t>
            </a:r>
          </a:p>
          <a:p>
            <a:pPr lvl="2" eaLnBrk="1" hangingPunct="1"/>
            <a:r>
              <a:rPr lang="en-US" sz="1800" dirty="0" smtClean="0"/>
              <a:t>Even for high velocity rotations, head accelerations are far below those generated during head impulses</a:t>
            </a:r>
          </a:p>
          <a:p>
            <a:pPr lvl="1" eaLnBrk="1" hangingPunct="1"/>
            <a:r>
              <a:rPr lang="en-US" sz="2000" dirty="0" smtClean="0"/>
              <a:t>Is not as effective in independent assessment of each ear</a:t>
            </a:r>
          </a:p>
          <a:p>
            <a:pPr lvl="1" eaLnBrk="1" hangingPunct="1"/>
            <a:r>
              <a:rPr lang="en-US" sz="2000" dirty="0" smtClean="0"/>
              <a:t>Requires large space</a:t>
            </a:r>
          </a:p>
          <a:p>
            <a:pPr eaLnBrk="1" hangingPunct="1"/>
            <a:r>
              <a:rPr lang="en-US" sz="2400" dirty="0" smtClean="0"/>
              <a:t>Active head rotation test</a:t>
            </a:r>
          </a:p>
          <a:p>
            <a:pPr lvl="1" eaLnBrk="1" hangingPunct="1"/>
            <a:r>
              <a:rPr lang="en-US" sz="2000" dirty="0" smtClean="0"/>
              <a:t>Does not provide independent assessment of each ear</a:t>
            </a:r>
          </a:p>
          <a:p>
            <a:pPr lvl="1" eaLnBrk="1" hangingPunct="1"/>
            <a:r>
              <a:rPr lang="en-US" sz="2000" dirty="0"/>
              <a:t>M</a:t>
            </a:r>
            <a:r>
              <a:rPr lang="en-US" sz="2000" dirty="0" smtClean="0"/>
              <a:t>ay activate neck receptors thus providing results not directly mediated by VOR</a:t>
            </a:r>
          </a:p>
          <a:p>
            <a:pPr lvl="1" eaLnBrk="1" hangingPunct="1"/>
            <a:r>
              <a:rPr lang="en-US" sz="2000" dirty="0" smtClean="0"/>
              <a:t>Head velocities are lower than those in head impulse testing (Della </a:t>
            </a:r>
            <a:r>
              <a:rPr lang="en-US" sz="2000" dirty="0" err="1" smtClean="0"/>
              <a:t>Santina</a:t>
            </a:r>
            <a:r>
              <a:rPr lang="en-US" sz="2000" dirty="0" smtClean="0"/>
              <a:t> et al. 2002)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ransition advTm="3147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Compared to VEMPs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66800"/>
            <a:ext cx="8683625" cy="5638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Both tests provide independent assessment of each ear</a:t>
            </a:r>
          </a:p>
          <a:p>
            <a:pPr eaLnBrk="1" hangingPunct="1"/>
            <a:r>
              <a:rPr lang="en-US" sz="2400" dirty="0" smtClean="0"/>
              <a:t>Results from VEMPs and head impulse testing complement each other and provide a complete assessment of each vestibular system</a:t>
            </a:r>
          </a:p>
          <a:p>
            <a:pPr lvl="1" eaLnBrk="1" hangingPunct="1"/>
            <a:r>
              <a:rPr lang="en-US" sz="2000" dirty="0" smtClean="0"/>
              <a:t>VEMPs provide assessment of </a:t>
            </a:r>
            <a:r>
              <a:rPr lang="en-US" sz="2000" dirty="0" err="1" smtClean="0"/>
              <a:t>otoliths</a:t>
            </a:r>
            <a:endParaRPr lang="en-US" sz="2000" dirty="0" smtClean="0"/>
          </a:p>
          <a:p>
            <a:pPr lvl="1" eaLnBrk="1" hangingPunct="1"/>
            <a:r>
              <a:rPr lang="en-US" sz="2000" dirty="0" smtClean="0"/>
              <a:t>Head impulse testing provides assessment of semicircular canals</a:t>
            </a:r>
          </a:p>
          <a:p>
            <a:pPr lvl="1" eaLnBrk="1" hangingPunct="1"/>
            <a:r>
              <a:rPr lang="en-US" sz="2000" dirty="0" smtClean="0"/>
              <a:t>Combining the results from both tests may distinguish between labyrinthine and vestibular nerve lesions</a:t>
            </a: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9091395"/>
      </p:ext>
    </p:extLst>
  </p:cSld>
  <p:clrMapOvr>
    <a:masterClrMapping/>
  </p:clrMapOvr>
  <p:transition advTm="2803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/>
              <a:t>Identifying Site of Lesion</a:t>
            </a:r>
          </a:p>
        </p:txBody>
      </p:sp>
      <p:graphicFrame>
        <p:nvGraphicFramePr>
          <p:cNvPr id="777633" name="Group 417"/>
          <p:cNvGraphicFramePr>
            <a:graphicFrameLocks noGrp="1"/>
          </p:cNvGraphicFramePr>
          <p:nvPr>
            <p:ph idx="1"/>
          </p:nvPr>
        </p:nvGraphicFramePr>
        <p:xfrm>
          <a:off x="227013" y="1004888"/>
          <a:ext cx="8683625" cy="5057776"/>
        </p:xfrm>
        <a:graphic>
          <a:graphicData uri="http://schemas.openxmlformats.org/drawingml/2006/table">
            <a:tbl>
              <a:tblPr/>
              <a:tblGrid>
                <a:gridCol w="1677987"/>
                <a:gridCol w="1524000"/>
                <a:gridCol w="2057400"/>
                <a:gridCol w="1828800"/>
                <a:gridCol w="1595438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SITE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LAT HIT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VERT HIT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 VEMP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OVEMP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Healthy Subject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Lateral Canal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ipsilesional thrust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Anterior Canal</a:t>
                      </a:r>
                      <a:endParaRPr kumimoji="0" lang="pt-B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to contralesional downward thrust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Posterior Canal</a:t>
                      </a:r>
                      <a:endParaRPr kumimoji="0" lang="pt-B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to ipsilesional upward thrust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Utricle</a:t>
                      </a:r>
                      <a:endParaRPr kumimoji="0" lang="pt-B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contralesional eye muscle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Saccule</a:t>
                      </a:r>
                      <a:endParaRPr kumimoji="0" lang="pt-B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ipsilesional SCM muscle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Superior Vestibular Nerve</a:t>
                      </a: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ipsilesional thrust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to contralesional downward thrust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contralesional eye muscle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Inferior Vestibular Nerve</a:t>
                      </a:r>
                      <a:endParaRPr kumimoji="0" lang="pt-BR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to ipsilesional upward thrust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ipsilesional SCM muscle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Normal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Total Unilateral Vestibular Loss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2B2B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ipsilesional thrust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to contralesional downward and ipsilesional upward thrusts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ipsilesional SCM muscle</a:t>
                      </a:r>
                      <a:endParaRPr kumimoji="0" 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Abnormal for </a:t>
                      </a:r>
                      <a:r>
                        <a:rPr kumimoji="0" lang="en-US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contralesional</a:t>
                      </a: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eye muscle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53824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Clinical Usefulness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1" y="1066800"/>
            <a:ext cx="8686800" cy="5638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A simple test of VOR that can be performed quickly to independently assess all three semicircular canals in each ear over a wide range of head velocities</a:t>
            </a:r>
          </a:p>
          <a:p>
            <a:pPr eaLnBrk="1" hangingPunct="1"/>
            <a:r>
              <a:rPr lang="en-US" sz="2400" dirty="0" smtClean="0"/>
              <a:t>In case of acute vertigo, can differentiate between cerebellar strokes and peripheral vestibular lesions (Newman-</a:t>
            </a:r>
            <a:r>
              <a:rPr lang="en-US" sz="2400" dirty="0" err="1" smtClean="0"/>
              <a:t>Toker</a:t>
            </a:r>
            <a:r>
              <a:rPr lang="en-US" sz="2400" dirty="0" smtClean="0"/>
              <a:t> et al., 2008)</a:t>
            </a:r>
          </a:p>
          <a:p>
            <a:pPr eaLnBrk="1" hangingPunct="1"/>
            <a:r>
              <a:rPr lang="en-US" sz="2400" dirty="0" smtClean="0"/>
              <a:t>Can be used for serial testing such as in monitoring </a:t>
            </a:r>
            <a:r>
              <a:rPr lang="en-US" sz="2400" dirty="0" err="1" smtClean="0"/>
              <a:t>vestibulotoxicity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Can be modified for testing children</a:t>
            </a:r>
          </a:p>
          <a:p>
            <a:pPr eaLnBrk="1" hangingPunct="1"/>
            <a:r>
              <a:rPr lang="en-US" sz="2400" dirty="0" smtClean="0"/>
              <a:t>More widespread clinical studies are needed to verify and validate the objective methods of head impulse testing</a:t>
            </a:r>
          </a:p>
          <a:p>
            <a:pPr eaLnBrk="1" hangingPunct="1"/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</p:spTree>
  </p:cSld>
  <p:clrMapOvr>
    <a:masterClrMapping/>
  </p:clrMapOvr>
  <p:transition advTm="2896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Acknowledgement</a:t>
            </a:r>
            <a:endParaRPr lang="en-US" i="1" dirty="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1" y="1066800"/>
            <a:ext cx="8686800" cy="5638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Parts of this presentation are based on the work of </a:t>
            </a:r>
            <a:r>
              <a:rPr lang="en-US" sz="2400" dirty="0" err="1" smtClean="0"/>
              <a:t>Halmagyi</a:t>
            </a:r>
            <a:r>
              <a:rPr lang="en-US" sz="2400" dirty="0" smtClean="0"/>
              <a:t>, </a:t>
            </a:r>
            <a:r>
              <a:rPr lang="en-US" sz="2400" dirty="0" err="1" smtClean="0"/>
              <a:t>Curthoys</a:t>
            </a:r>
            <a:r>
              <a:rPr lang="en-US" sz="2400" dirty="0" smtClean="0"/>
              <a:t>, and their associates.  See </a:t>
            </a:r>
            <a:r>
              <a:rPr lang="en-US" sz="2400" dirty="0" smtClean="0">
                <a:hlinkClick r:id="rId2"/>
              </a:rPr>
              <a:t>www.headimpulse.com</a:t>
            </a:r>
            <a:r>
              <a:rPr lang="en-US" sz="2400" dirty="0" smtClean="0"/>
              <a:t> for a complete list of references.</a:t>
            </a:r>
          </a:p>
        </p:txBody>
      </p:sp>
    </p:spTree>
    <p:extLst>
      <p:ext uri="{BB962C8B-B14F-4D97-AF65-F5344CB8AC3E}">
        <p14:creationId xmlns:p14="http://schemas.microsoft.com/office/powerpoint/2010/main" val="1087810491"/>
      </p:ext>
    </p:extLst>
  </p:cSld>
  <p:clrMapOvr>
    <a:masterClrMapping/>
  </p:clrMapOvr>
  <p:transition advTm="2967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Head Impulse Test – </a:t>
            </a:r>
            <a:r>
              <a:rPr lang="en-US" i="1" smtClean="0"/>
              <a:t>Bedside Test Procedure</a:t>
            </a:r>
            <a:endParaRPr lang="en-US" i="1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5257800"/>
            <a:ext cx="8077200" cy="5334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Look for catch-up saccades in the plane of paired semicircular canals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3646706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dirty="0" smtClean="0">
                <a:solidFill>
                  <a:schemeClr val="bg1"/>
                </a:solidFill>
              </a:rPr>
              <a:t>Right Lateral – Left Lateral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0" y="3662852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dirty="0" smtClean="0">
                <a:solidFill>
                  <a:schemeClr val="bg1"/>
                </a:solidFill>
              </a:rPr>
              <a:t>Right Anterior – Left Posterior</a:t>
            </a:r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1087966" y="3579449"/>
            <a:ext cx="1176867" cy="1693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TextBox 18"/>
          <p:cNvSpPr txBox="1"/>
          <p:nvPr/>
        </p:nvSpPr>
        <p:spPr>
          <a:xfrm>
            <a:off x="6096000" y="3662852"/>
            <a:ext cx="2743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dirty="0" smtClean="0">
                <a:solidFill>
                  <a:schemeClr val="bg1"/>
                </a:solidFill>
              </a:rPr>
              <a:t>Right Posterior – Left Anterior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6019800" y="3436203"/>
            <a:ext cx="0" cy="83099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Arrow Connector 19"/>
          <p:cNvCxnSpPr/>
          <p:nvPr/>
        </p:nvCxnSpPr>
        <p:spPr bwMode="auto">
          <a:xfrm>
            <a:off x="8915400" y="3436203"/>
            <a:ext cx="0" cy="83099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4" name="HIT lateral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65760" y="1005840"/>
            <a:ext cx="2743201" cy="2537460"/>
          </a:xfrm>
          <a:prstGeom prst="rect">
            <a:avLst/>
          </a:prstGeom>
        </p:spPr>
      </p:pic>
      <p:pic>
        <p:nvPicPr>
          <p:cNvPr id="26" name="HIT RALP.wmv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246120" y="1005840"/>
            <a:ext cx="2743200" cy="2537460"/>
          </a:xfrm>
          <a:prstGeom prst="rect">
            <a:avLst/>
          </a:prstGeom>
        </p:spPr>
      </p:pic>
      <p:pic>
        <p:nvPicPr>
          <p:cNvPr id="27" name="HIT LARP.wmv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096000" y="1005840"/>
            <a:ext cx="2743200" cy="253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51367"/>
      </p:ext>
    </p:extLst>
  </p:cSld>
  <p:clrMapOvr>
    <a:masterClrMapping/>
  </p:clrMapOvr>
  <p:transition advTm="131765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107" objId="24"/>
        <p14:triggerEvt type="onClick" time="2107" objId="24"/>
        <p14:stopEvt time="38229" objId="24"/>
        <p14:playEvt time="46408" objId="26"/>
        <p14:triggerEvt type="onClick" time="46408" objId="26"/>
        <p14:stopEvt time="82537" objId="26"/>
        <p14:playEvt time="88434" objId="27"/>
        <p14:triggerEvt type="onClick" time="88434" objId="27"/>
        <p14:stopEvt time="124565" objId="27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Limitations of Bedside Test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7013" y="1066800"/>
            <a:ext cx="8683625" cy="5638800"/>
          </a:xfrm>
        </p:spPr>
        <p:txBody>
          <a:bodyPr/>
          <a:lstStyle/>
          <a:p>
            <a:pPr eaLnBrk="1" hangingPunct="1"/>
            <a:r>
              <a:rPr lang="en-US" dirty="0" smtClean="0"/>
              <a:t>Early experience with bedside head impulse testing produced mixed results</a:t>
            </a:r>
          </a:p>
          <a:p>
            <a:pPr lvl="1" eaLnBrk="1" hangingPunct="1"/>
            <a:r>
              <a:rPr lang="en-US" dirty="0" smtClean="0"/>
              <a:t>Results from caloric and head impulse tests did not always match</a:t>
            </a:r>
          </a:p>
          <a:p>
            <a:pPr eaLnBrk="1" hangingPunct="1"/>
            <a:r>
              <a:rPr lang="en-US" dirty="0" smtClean="0"/>
              <a:t>Limitations</a:t>
            </a:r>
          </a:p>
          <a:p>
            <a:pPr lvl="1" eaLnBrk="1" hangingPunct="1"/>
            <a:r>
              <a:rPr lang="en-US" dirty="0" smtClean="0"/>
              <a:t>It is subjective – Must rely on the examiner’s skills to detect catch-up saccades</a:t>
            </a:r>
          </a:p>
          <a:p>
            <a:pPr lvl="1" eaLnBrk="1" hangingPunct="1"/>
            <a:r>
              <a:rPr lang="en-US" dirty="0" smtClean="0"/>
              <a:t>The examiner has no feedback as to how well and how fast head impulses are delivered</a:t>
            </a:r>
          </a:p>
          <a:p>
            <a:pPr eaLnBrk="1" hangingPunct="1"/>
            <a:r>
              <a:rPr lang="en-US" dirty="0" smtClean="0"/>
              <a:t>A better understanding of the underlying mechanisms is needed to improve clinical usefulness of the test</a:t>
            </a:r>
          </a:p>
          <a:p>
            <a:pPr marL="0" indent="0" eaLnBrk="1" hangingPunct="1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6593259"/>
      </p:ext>
    </p:extLst>
  </p:cSld>
  <p:clrMapOvr>
    <a:masterClrMapping/>
  </p:clrMapOvr>
  <p:transition advTm="4607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Mechanism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4191000"/>
            <a:ext cx="8763000" cy="2429256"/>
          </a:xfrm>
        </p:spPr>
        <p:txBody>
          <a:bodyPr/>
          <a:lstStyle/>
          <a:p>
            <a:pPr eaLnBrk="1" hangingPunct="1"/>
            <a:r>
              <a:rPr lang="en-US" sz="2400" dirty="0" smtClean="0"/>
              <a:t>There is an asymmetry between excitatory and inhibitory neural responses of each semicircular canal (greater dynamic range for excitation)</a:t>
            </a:r>
          </a:p>
          <a:p>
            <a:pPr lvl="1" eaLnBrk="1" hangingPunct="1"/>
            <a:r>
              <a:rPr lang="en-US" sz="2000" dirty="0" smtClean="0"/>
              <a:t>Excitation from tonic level of ~100 up to a maximum of ~400 spikes/sec</a:t>
            </a:r>
          </a:p>
          <a:p>
            <a:pPr lvl="1" eaLnBrk="1" hangingPunct="1"/>
            <a:r>
              <a:rPr lang="en-US" sz="2000" dirty="0" smtClean="0"/>
              <a:t>Inhibition from tonic level of ~100 down to a minimum of 0 spikes/sec</a:t>
            </a:r>
          </a:p>
          <a:p>
            <a:pPr eaLnBrk="1" hangingPunct="1"/>
            <a:endParaRPr lang="en-US" sz="2400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8229600" cy="315937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8229600" cy="31593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8229600" cy="315937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26032372"/>
      </p:ext>
    </p:extLst>
  </p:cSld>
  <p:clrMapOvr>
    <a:masterClrMapping/>
  </p:clrMapOvr>
  <p:transition advTm="53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Normal Responses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956304"/>
            <a:ext cx="9144000" cy="2596896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For natural head movements, changes in the neural firing rates are proportional to head velocity</a:t>
            </a:r>
          </a:p>
          <a:p>
            <a:pPr lvl="1" eaLnBrk="1" hangingPunct="1"/>
            <a:r>
              <a:rPr lang="en-US" sz="2000" dirty="0" smtClean="0"/>
              <a:t>Neural responses from right and left are symmetrical for slow head movements</a:t>
            </a:r>
          </a:p>
          <a:p>
            <a:pPr lvl="1" eaLnBrk="1" hangingPunct="1"/>
            <a:r>
              <a:rPr lang="en-US" sz="2000" dirty="0" smtClean="0"/>
              <a:t>The signal to the </a:t>
            </a:r>
            <a:r>
              <a:rPr lang="en-US" sz="2000" dirty="0" err="1" smtClean="0"/>
              <a:t>oculomotor</a:t>
            </a:r>
            <a:r>
              <a:rPr lang="en-US" sz="2000" dirty="0" smtClean="0"/>
              <a:t> system is the difference between right and left neural responses</a:t>
            </a:r>
          </a:p>
          <a:p>
            <a:pPr lvl="1" eaLnBrk="1" hangingPunct="1"/>
            <a:r>
              <a:rPr lang="en-US" sz="2000" i="1" dirty="0" smtClean="0"/>
              <a:t>VOR </a:t>
            </a:r>
            <a:r>
              <a:rPr lang="en-US" sz="2000" i="1" dirty="0"/>
              <a:t>Gain = Eye Move./Head Move. </a:t>
            </a:r>
            <a:r>
              <a:rPr lang="en-US" sz="2000" i="1" dirty="0" smtClean="0">
                <a:latin typeface="Calibri"/>
                <a:cs typeface="Calibri"/>
              </a:rPr>
              <a:t>≈ </a:t>
            </a:r>
            <a:r>
              <a:rPr lang="en-US" sz="2000" i="1" dirty="0" smtClean="0">
                <a:latin typeface="+mj-lt"/>
                <a:cs typeface="Calibri"/>
              </a:rPr>
              <a:t>1</a:t>
            </a:r>
            <a:endParaRPr lang="en-US" sz="2000" i="1" dirty="0" smtClean="0">
              <a:latin typeface="+mj-lt"/>
            </a:endParaRPr>
          </a:p>
          <a:p>
            <a:pPr lvl="1" eaLnBrk="1" hangingPunct="1"/>
            <a:endParaRPr lang="en-US" sz="20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95046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95046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95046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95046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95046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9160114"/>
      </p:ext>
    </p:extLst>
  </p:cSld>
  <p:clrMapOvr>
    <a:masterClrMapping/>
  </p:clrMapOvr>
  <p:transition advTm="81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Normal Responses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733800"/>
            <a:ext cx="8915400" cy="28194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For head impulses, inhibitory neural responses saturate quickly while the excitatory responses remain proportional to head velocity</a:t>
            </a:r>
          </a:p>
          <a:p>
            <a:pPr lvl="1" eaLnBrk="1" hangingPunct="1"/>
            <a:r>
              <a:rPr lang="en-US" sz="2000" dirty="0" smtClean="0"/>
              <a:t>Despite the asymmetry between excitatory and inhibitory responses, the overall input to the </a:t>
            </a:r>
            <a:r>
              <a:rPr lang="en-US" sz="2000" dirty="0" err="1" smtClean="0"/>
              <a:t>oculomotor</a:t>
            </a:r>
            <a:r>
              <a:rPr lang="en-US" sz="2000" dirty="0" smtClean="0"/>
              <a:t> system as well as the resulting eye movements remain symmetrical for right-left head impulses</a:t>
            </a:r>
          </a:p>
          <a:p>
            <a:pPr lvl="1" eaLnBrk="1" hangingPunct="1"/>
            <a:r>
              <a:rPr lang="en-US" sz="2000" dirty="0" smtClean="0"/>
              <a:t>Responses to head impulses are mediated primarily by one labyrinth! </a:t>
            </a:r>
          </a:p>
          <a:p>
            <a:pPr lvl="1" eaLnBrk="1" hangingPunct="1"/>
            <a:r>
              <a:rPr lang="en-US" sz="2000" i="1" dirty="0" smtClean="0"/>
              <a:t>VOR </a:t>
            </a:r>
            <a:r>
              <a:rPr lang="en-US" sz="2000" i="1" dirty="0"/>
              <a:t>Gain = Eye Move./Head Move. </a:t>
            </a:r>
            <a:r>
              <a:rPr lang="en-US" sz="2000" i="1" dirty="0" smtClean="0">
                <a:latin typeface="Calibri"/>
                <a:cs typeface="Calibri"/>
              </a:rPr>
              <a:t>≈ </a:t>
            </a:r>
            <a:r>
              <a:rPr lang="en-US" sz="2000" i="1" dirty="0">
                <a:cs typeface="Calibri"/>
              </a:rPr>
              <a:t>1</a:t>
            </a:r>
            <a:endParaRPr lang="en-US" sz="2000" i="1" dirty="0"/>
          </a:p>
          <a:p>
            <a:pPr lvl="1" eaLnBrk="1" hangingPunct="1"/>
            <a:endParaRPr lang="en-US" sz="2000" dirty="0" smtClean="0"/>
          </a:p>
          <a:p>
            <a:pPr lvl="1" eaLnBrk="1" hangingPunct="1"/>
            <a:endParaRPr lang="en-US" sz="20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8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823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518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93965090"/>
      </p:ext>
    </p:extLst>
  </p:cSld>
  <p:clrMapOvr>
    <a:masterClrMapping/>
  </p:clrMapOvr>
  <p:transition advTm="74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Head Impulse Test – </a:t>
            </a:r>
            <a:r>
              <a:rPr lang="en-US" i="1" dirty="0" smtClean="0"/>
              <a:t>Right Vestibular Lesion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3733800"/>
            <a:ext cx="8915400" cy="28194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For head impulses toward the side of lesion, the neural input to the </a:t>
            </a:r>
            <a:r>
              <a:rPr lang="en-US" sz="2400" dirty="0" err="1" smtClean="0"/>
              <a:t>oculomotor</a:t>
            </a:r>
            <a:r>
              <a:rPr lang="en-US" sz="2400" dirty="0" smtClean="0"/>
              <a:t> system is no longer proportional to head velocity</a:t>
            </a:r>
          </a:p>
          <a:p>
            <a:pPr lvl="1" eaLnBrk="1" hangingPunct="1"/>
            <a:r>
              <a:rPr lang="en-US" sz="2000" dirty="0" smtClean="0"/>
              <a:t>The resulting eye velocity does not match head velocity and the eyes fall short of target</a:t>
            </a:r>
          </a:p>
          <a:p>
            <a:pPr lvl="1" eaLnBrk="1" hangingPunct="1"/>
            <a:r>
              <a:rPr lang="en-US" sz="2000" i="1" dirty="0" smtClean="0"/>
              <a:t>VOR Gain </a:t>
            </a:r>
            <a:r>
              <a:rPr lang="en-US" sz="2000" i="1" dirty="0"/>
              <a:t>= Eye Move./Head Move. </a:t>
            </a:r>
            <a:r>
              <a:rPr lang="en-US" sz="2000" i="1" dirty="0" smtClean="0">
                <a:latin typeface="Calibri"/>
                <a:cs typeface="Calibri"/>
              </a:rPr>
              <a:t>&lt;&lt; </a:t>
            </a:r>
            <a:r>
              <a:rPr lang="en-US" sz="2000" i="1" dirty="0" smtClean="0">
                <a:cs typeface="Calibri"/>
              </a:rPr>
              <a:t>1</a:t>
            </a:r>
            <a:r>
              <a:rPr lang="en-US" sz="2000" dirty="0" smtClean="0">
                <a:cs typeface="Calibri"/>
              </a:rPr>
              <a:t> (decreases with increasing head velocity)</a:t>
            </a:r>
            <a:endParaRPr lang="en-US" sz="2000" i="1" dirty="0"/>
          </a:p>
          <a:p>
            <a:pPr lvl="1" eaLnBrk="1" hangingPunct="1"/>
            <a:endParaRPr lang="en-US" sz="2000" dirty="0" smtClean="0"/>
          </a:p>
          <a:p>
            <a:pPr lvl="1" eaLnBrk="1" hangingPunct="1"/>
            <a:endParaRPr lang="en-US" sz="2000" dirty="0" smtClean="0"/>
          </a:p>
          <a:p>
            <a:pPr eaLnBrk="1" hangingPunct="1"/>
            <a:endParaRPr lang="en-US" sz="240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8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8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82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" y="1005840"/>
            <a:ext cx="7589520" cy="26182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3504095"/>
      </p:ext>
    </p:extLst>
  </p:cSld>
  <p:clrMapOvr>
    <a:masterClrMapping/>
  </p:clrMapOvr>
  <p:transition advTm="63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1.5|1.3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3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1.8|1.9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1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2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2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50234</TotalTime>
  <Pages>6</Pages>
  <Words>2034</Words>
  <Application>Microsoft Office PowerPoint</Application>
  <PresentationFormat>On-screen Show (4:3)</PresentationFormat>
  <Paragraphs>238</Paragraphs>
  <Slides>34</Slides>
  <Notes>2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Head Impulse Testing: A Novel Test for Peripheral Vestibular Disorders</vt:lpstr>
      <vt:lpstr>Head Impulse Test – Overview</vt:lpstr>
      <vt:lpstr>Head Impulse Test – Bedside Test Procedure</vt:lpstr>
      <vt:lpstr>Head Impulse Test – Bedside Test Procedure</vt:lpstr>
      <vt:lpstr>Head Impulse Test – Limitations of Bedside Test</vt:lpstr>
      <vt:lpstr>Head Impulse Test – Mechanism</vt:lpstr>
      <vt:lpstr>Head Impulse Test – Normal Responses </vt:lpstr>
      <vt:lpstr>Head Impulse Test – Normal Responses </vt:lpstr>
      <vt:lpstr>Head Impulse Test – Right Vestibular Lesion</vt:lpstr>
      <vt:lpstr>Head Impulse Test – Right Vestibular Lesion</vt:lpstr>
      <vt:lpstr>Head Impulse Test – Catch-Up Saccades</vt:lpstr>
      <vt:lpstr>Head Impulse Test – Catch-Up Saccades</vt:lpstr>
      <vt:lpstr>Head Impulse Test – Covert Saccades</vt:lpstr>
      <vt:lpstr>Head Impulse Test – Catch-Up Saccades</vt:lpstr>
      <vt:lpstr>Head Impulse Test – Objective Methods</vt:lpstr>
      <vt:lpstr>Head Impulse Test – Validity of Video Method</vt:lpstr>
      <vt:lpstr>Head Impulse Test – Validity of Video Method</vt:lpstr>
      <vt:lpstr>Head Impulse Test – Validity of Video Method</vt:lpstr>
      <vt:lpstr>Head Impulse Test – Criteria for Abnormality</vt:lpstr>
      <vt:lpstr>Head Impulse Test – Oculomotor and VOR Interaction</vt:lpstr>
      <vt:lpstr>Head Impulse Test – Normal </vt:lpstr>
      <vt:lpstr>Head Impulse Test – Normal </vt:lpstr>
      <vt:lpstr>Head Impulse Test – Unilateral Lesion </vt:lpstr>
      <vt:lpstr>Head Impulse Test – Unilateral Lesion </vt:lpstr>
      <vt:lpstr>Head Impulse Test – Bilateral Lesion </vt:lpstr>
      <vt:lpstr>Head Impulse Test – Bilateral Lesion </vt:lpstr>
      <vt:lpstr>Head Impulse Test – Spontaneous Nystagmus</vt:lpstr>
      <vt:lpstr>Head Impulse Test – Spontaneous Nystagmus </vt:lpstr>
      <vt:lpstr>Head Impulse Test – Compared to Caloric Test</vt:lpstr>
      <vt:lpstr>Head Impulse Test – Compared to Rotation Testing</vt:lpstr>
      <vt:lpstr>Head Impulse Test – Compared to VEMPs</vt:lpstr>
      <vt:lpstr>Identifying Site of Lesion</vt:lpstr>
      <vt:lpstr>Head Impulse Test – Clinical Usefulness</vt:lpstr>
      <vt:lpstr>Acknowledgement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Other Tests</dc:title>
  <dc:subject>House Presentation</dc:subject>
  <dc:creator>KB</dc:creator>
  <cp:keywords>House, General, Text</cp:keywords>
  <cp:lastModifiedBy>KB</cp:lastModifiedBy>
  <cp:revision>326</cp:revision>
  <cp:lastPrinted>2002-03-12T11:06:12Z</cp:lastPrinted>
  <dcterms:created xsi:type="dcterms:W3CDTF">1996-12-12T06:19:54Z</dcterms:created>
  <dcterms:modified xsi:type="dcterms:W3CDTF">2012-06-06T10:01:33Z</dcterms:modified>
</cp:coreProperties>
</file>